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69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36" y="-11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E97C0F-E829-4440-A2E7-FA17DA0B4DC8}" type="datetimeFigureOut">
              <a:rPr lang="fr-CH"/>
              <a:pPr>
                <a:defRPr/>
              </a:pPr>
              <a:t>11.10.2012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fr-CH"/>
              <a:t>Choc Electr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F183068-600F-4B77-B4A8-F56CD79805D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274566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H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H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H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CAB6E29B-C5D4-4FF5-AC96-0F592B4FAA2E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244239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3767A69A-6684-4957-A746-A89B82503A72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3935F74E-35BA-429E-AF0D-EEDE96A18F48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10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06C54971-DEBF-4C52-9AA0-BEC54D3B1A3E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11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0BE6E10D-B95B-4C0A-8488-2580925254C6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12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17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174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D41361F6-3ACF-44E2-A823-E75FBD452D64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13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27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277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D97793D9-27BC-4A20-AF87-6D93E03E7131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14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394EAE8C-D392-49E9-B56C-1CC14E1C7286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15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0A342FBC-D80E-4BAD-9F3E-980EF8604905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16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58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620608FC-2CBA-47BB-B8AA-3706430F6A16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17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68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7497C9FE-2893-496F-B2E9-B8920712F3FA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2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21508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r" eaLnBrk="1" hangingPunct="1"/>
            <a:fld id="{6F17B3A4-B869-4404-B8EA-B4BDDA1EEEC2}" type="slidenum">
              <a:rPr lang="fr-CH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fr-CH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0C0F5812-F37A-4BBA-BAAE-166EDA9F7D48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3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BDA17A48-FDF4-46C0-9999-D792E808210A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4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A86E211E-F353-4B2C-87D1-D51B2484D77B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5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AC8D07E3-E397-4D71-BCE0-B1125FCAB841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6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16464C4E-DCD4-4EE0-90DF-56337022515D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7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r" eaLnBrk="1" hangingPunct="1"/>
            <a:fld id="{B310ED75-BC58-455F-BC0F-638187345FF7}" type="slidenum">
              <a:rPr lang="fr-FR" sz="1200">
                <a:solidFill>
                  <a:srgbClr val="000000"/>
                </a:solidFill>
                <a:latin typeface="Arial" charset="0"/>
              </a:rPr>
              <a:pPr algn="r" eaLnBrk="1" hangingPunct="1"/>
              <a:t>7</a:t>
            </a:fld>
            <a:endParaRPr 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26629" name="Rectangle 3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CE4BA434-E2D0-4D1F-882D-AAA45B3DECD7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8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7D491DB2-FDD4-4E53-B0B9-F97BA14F1FEB}" type="slidenum">
              <a:rPr lang="fr-CH" smtClean="0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9</a:t>
            </a:fld>
            <a:endParaRPr lang="fr-CH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7D523-E3C6-4B5D-908B-C5C03BA1C29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324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B501-9D8D-4E95-BA75-40AABBA4297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6530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F6F1D-432E-40EE-A521-62B6EDD72FE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24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29135-3A42-4618-86F3-C4B81F721B4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78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B1C31-3E74-458D-A11A-ED676C40167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0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D8701-F036-471F-A848-C16F36EB019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001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B4FBB-B3C2-4F7A-A6F2-E1C281A1A7F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746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DA09E-E228-4863-B36F-1900ADE7084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083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468F-4724-4A84-A700-01B12DB2D34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9769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4F6A2-2F02-4164-8C0A-F8AB390F15C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5040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351F0-7AD8-46B6-82B4-382AA14F464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095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B600BF59-E283-4509-BD36-2A371B0E2F2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684213" y="11255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400" b="1">
                <a:solidFill>
                  <a:srgbClr val="000000"/>
                </a:solidFill>
              </a:rPr>
              <a:t>Chauffage électrique 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403350" y="2852738"/>
            <a:ext cx="64008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>
              <a:spcBef>
                <a:spcPts val="875"/>
              </a:spcBef>
            </a:pPr>
            <a:r>
              <a:rPr lang="fr-CH" sz="3500" b="1">
                <a:solidFill>
                  <a:srgbClr val="0070C0"/>
                </a:solidFill>
              </a:rPr>
              <a:t>Principaux arguments contre une interdiction</a:t>
            </a:r>
          </a:p>
          <a:p>
            <a:pPr algn="ctr" eaLnBrk="1" hangingPunct="1">
              <a:spcBef>
                <a:spcPts val="800"/>
              </a:spcBef>
            </a:pPr>
            <a:endParaRPr lang="fr-CH" sz="320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fr-CH" sz="2400">
                <a:solidFill>
                  <a:srgbClr val="0070C0"/>
                </a:solidFill>
              </a:rPr>
              <a:t>Daniel Paul</a:t>
            </a:r>
          </a:p>
          <a:p>
            <a:pPr algn="ctr" eaLnBrk="1" hangingPunct="1">
              <a:spcBef>
                <a:spcPts val="600"/>
              </a:spcBef>
            </a:pPr>
            <a:r>
              <a:rPr lang="fr-CH" sz="2400">
                <a:solidFill>
                  <a:srgbClr val="0070C0"/>
                </a:solidFill>
              </a:rPr>
              <a:t>Jean-François Dupont</a:t>
            </a:r>
          </a:p>
          <a:p>
            <a:pPr algn="ctr" eaLnBrk="1" hangingPunct="1">
              <a:spcBef>
                <a:spcPts val="600"/>
              </a:spcBef>
            </a:pPr>
            <a:endParaRPr lang="fr-CH" sz="240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fr-CH" sz="2400">
                <a:solidFill>
                  <a:srgbClr val="00B050"/>
                </a:solidFill>
              </a:rPr>
              <a:t>Choc électrique  Epalinges 9.10.2012 </a:t>
            </a:r>
          </a:p>
        </p:txBody>
      </p:sp>
      <p:pic>
        <p:nvPicPr>
          <p:cNvPr id="2052" name="Picture 4" descr="P:\documents\JFD hp 2\DOSSIERS ENERGIE - DOC GEN\ELECTRICITE\CHOC ELECTRIQUE\main_blanche_touchez_p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005263"/>
            <a:ext cx="1270000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C368892B-1F1C-44B8-B86D-4D969E45AD2F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79388" y="274638"/>
            <a:ext cx="87137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400" b="1">
                <a:solidFill>
                  <a:srgbClr val="4F6228"/>
                </a:solidFill>
              </a:rPr>
              <a:t>Cohérence 2</a:t>
            </a:r>
            <a:br>
              <a:rPr lang="fr-CH" sz="4400" b="1">
                <a:solidFill>
                  <a:srgbClr val="4F6228"/>
                </a:solidFill>
              </a:rPr>
            </a:br>
            <a:r>
              <a:rPr lang="fr-CH" sz="4400" b="1">
                <a:solidFill>
                  <a:srgbClr val="000000"/>
                </a:solidFill>
              </a:rPr>
              <a:t>le bien et le mal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68313" y="2332038"/>
            <a:ext cx="8229600" cy="368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La voiture électrique c’est bien</a:t>
            </a:r>
          </a:p>
          <a:p>
            <a:pPr eaLnBrk="1" hangingPunct="1"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Le vélo électrique c’est bien</a:t>
            </a:r>
          </a:p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r>
              <a:rPr lang="fr-CH" sz="3200" b="1">
                <a:solidFill>
                  <a:srgbClr val="0070C0"/>
                </a:solidFill>
              </a:rPr>
              <a:t>	</a:t>
            </a:r>
          </a:p>
          <a:p>
            <a:pPr eaLnBrk="1" hangingPunct="1">
              <a:spcBef>
                <a:spcPts val="800"/>
              </a:spcBef>
              <a:buClr>
                <a:srgbClr val="C00000"/>
              </a:buClr>
              <a:buFont typeface="Arial" charset="0"/>
              <a:buChar char="•"/>
            </a:pPr>
            <a:r>
              <a:rPr lang="fr-CH" sz="3200" b="1">
                <a:solidFill>
                  <a:srgbClr val="C00000"/>
                </a:solidFill>
              </a:rPr>
              <a:t>Le chauffage électrique c’est mal ??</a:t>
            </a:r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E0B23323-A62B-4BE6-A66E-6EF279B47930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10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79388" y="274638"/>
            <a:ext cx="87137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400" b="1">
                <a:solidFill>
                  <a:srgbClr val="4F6228"/>
                </a:solidFill>
              </a:rPr>
              <a:t>Cohérence 3</a:t>
            </a:r>
            <a:br>
              <a:rPr lang="fr-CH" sz="4400" b="1">
                <a:solidFill>
                  <a:srgbClr val="4F6228"/>
                </a:solidFill>
              </a:rPr>
            </a:br>
            <a:r>
              <a:rPr lang="fr-CH" sz="4400" b="1">
                <a:solidFill>
                  <a:srgbClr val="000000"/>
                </a:solidFill>
              </a:rPr>
              <a:t>+ ou – d’électricité?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79388" y="2332038"/>
            <a:ext cx="8518525" cy="3689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rgbClr val="0070C0"/>
                </a:solidFill>
              </a:rPr>
              <a:t>La PAC             plus d’électricité</a:t>
            </a:r>
          </a:p>
          <a:p>
            <a:pPr marL="341313" indent="-341313"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rgbClr val="0070C0"/>
                </a:solidFill>
              </a:rPr>
              <a:t>La mobilité électrique             plus d’électricité	</a:t>
            </a:r>
          </a:p>
          <a:p>
            <a:pPr marL="341313" indent="-341313">
              <a:spcBef>
                <a:spcPts val="8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chemeClr val="accent1">
                    <a:lumMod val="75000"/>
                  </a:schemeClr>
                </a:solidFill>
              </a:rPr>
              <a:t>Plus d’électricité              moins de fossile</a:t>
            </a:r>
          </a:p>
          <a:p>
            <a:pPr marL="341313" indent="-341313">
              <a:spcBef>
                <a:spcPts val="8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fr-CH" sz="3200" b="1" dirty="0">
              <a:solidFill>
                <a:srgbClr val="C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C000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rgbClr val="C00000"/>
                </a:solidFill>
              </a:rPr>
              <a:t>Pourquoi moins d’électricité?</a:t>
            </a:r>
          </a:p>
        </p:txBody>
      </p:sp>
      <p:sp>
        <p:nvSpPr>
          <p:cNvPr id="12292" name="AutoShape 3"/>
          <p:cNvSpPr>
            <a:spLocks noChangeArrowheads="1"/>
          </p:cNvSpPr>
          <p:nvPr/>
        </p:nvSpPr>
        <p:spPr bwMode="auto">
          <a:xfrm>
            <a:off x="1979613" y="2492375"/>
            <a:ext cx="690562" cy="215900"/>
          </a:xfrm>
          <a:prstGeom prst="rightArrow">
            <a:avLst>
              <a:gd name="adj1" fmla="val 50000"/>
              <a:gd name="adj2" fmla="val 50036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4572000" y="3141663"/>
            <a:ext cx="690563" cy="215900"/>
          </a:xfrm>
          <a:prstGeom prst="rightArrow">
            <a:avLst>
              <a:gd name="adj1" fmla="val 50000"/>
              <a:gd name="adj2" fmla="val 50036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12294" name="AutoShape 5"/>
          <p:cNvSpPr>
            <a:spLocks noChangeArrowheads="1"/>
          </p:cNvSpPr>
          <p:nvPr/>
        </p:nvSpPr>
        <p:spPr bwMode="auto">
          <a:xfrm>
            <a:off x="3635375" y="3716338"/>
            <a:ext cx="690563" cy="215900"/>
          </a:xfrm>
          <a:prstGeom prst="rightArrow">
            <a:avLst>
              <a:gd name="adj1" fmla="val 50000"/>
              <a:gd name="adj2" fmla="val 50036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12295" name="Espace réservé du numéro de diapositive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8C7E7E91-B36F-4F65-9CC9-D9D46145FB8C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11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400" b="1">
                <a:solidFill>
                  <a:srgbClr val="000000"/>
                </a:solidFill>
              </a:rPr>
              <a:t>Des coûts élevés et injustifiés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31800" y="1773238"/>
            <a:ext cx="87122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2700" b="1">
                <a:solidFill>
                  <a:srgbClr val="0070C0"/>
                </a:solidFill>
              </a:rPr>
              <a:t>Installation d’une PAC:  à partir de 50’000 fr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0070C0"/>
              </a:buClr>
              <a:buFont typeface="Arial" charset="0"/>
              <a:buNone/>
            </a:pPr>
            <a:endParaRPr lang="fr-CH" sz="27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2700" b="1">
                <a:solidFill>
                  <a:srgbClr val="0070C0"/>
                </a:solidFill>
              </a:rPr>
              <a:t>PAC + transformation pour mettre des conduites d’eau dans les sols: 100’000 fr et plus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0070C0"/>
              </a:buClr>
              <a:buFont typeface="Arial" charset="0"/>
              <a:buNone/>
            </a:pPr>
            <a:endParaRPr lang="fr-CH" sz="27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2700" b="1">
                <a:solidFill>
                  <a:srgbClr val="0070C0"/>
                </a:solidFill>
              </a:rPr>
              <a:t>Effet d’annonce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Tx/>
              <a:buSzTx/>
              <a:buFontTx/>
              <a:buNone/>
            </a:pPr>
            <a:r>
              <a:rPr lang="fr-CH" sz="2700" b="1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fr-CH" sz="2700" b="1">
                <a:solidFill>
                  <a:srgbClr val="C00000"/>
                </a:solidFill>
              </a:rPr>
              <a:t>baisse de la valeur de      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Tx/>
              <a:buSzTx/>
              <a:buFontTx/>
              <a:buNone/>
            </a:pPr>
            <a:r>
              <a:rPr lang="fr-CH" sz="2700" b="1">
                <a:solidFill>
                  <a:srgbClr val="C00000"/>
                </a:solidFill>
              </a:rPr>
              <a:t>                                                              nos maisons         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2700" b="1">
                <a:solidFill>
                  <a:srgbClr val="0070C0"/>
                </a:solidFill>
              </a:rPr>
              <a:t>Certificat énergétique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Font typeface="Arial" charset="0"/>
              <a:buNone/>
            </a:pPr>
            <a:endParaRPr lang="fr-CH" sz="27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Font typeface="Arial" charset="0"/>
              <a:buNone/>
            </a:pPr>
            <a:endParaRPr lang="fr-CH" sz="2700">
              <a:solidFill>
                <a:srgbClr val="000000"/>
              </a:solidFill>
            </a:endParaRPr>
          </a:p>
        </p:txBody>
      </p:sp>
      <p:sp>
        <p:nvSpPr>
          <p:cNvPr id="13316" name="AutoShape 3"/>
          <p:cNvSpPr>
            <a:spLocks noChangeArrowheads="1"/>
          </p:cNvSpPr>
          <p:nvPr/>
        </p:nvSpPr>
        <p:spPr bwMode="auto">
          <a:xfrm>
            <a:off x="4067175" y="4437063"/>
            <a:ext cx="690563" cy="215900"/>
          </a:xfrm>
          <a:prstGeom prst="rightArrow">
            <a:avLst>
              <a:gd name="adj1" fmla="val 50000"/>
              <a:gd name="adj2" fmla="val 50036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1331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C3657E63-E22D-45F7-80D1-BBFC0796E3BD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12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400" b="1">
                <a:solidFill>
                  <a:srgbClr val="000000"/>
                </a:solidFill>
              </a:rPr>
              <a:t>Aides financières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1773238"/>
            <a:ext cx="91440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Transformation de 25’000 logements VD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fr-CH" sz="3200" b="1">
                <a:solidFill>
                  <a:srgbClr val="0070C0"/>
                </a:solidFill>
              </a:rPr>
              <a:t>                                               entre 1.7 et 2 milliards fr</a:t>
            </a:r>
            <a:endParaRPr lang="fr-CH" sz="2400" b="1">
              <a:solidFill>
                <a:srgbClr val="FF950E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70C0"/>
              </a:buClr>
              <a:buFont typeface="Arial" charset="0"/>
              <a:buNone/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lnSpc>
                <a:spcPct val="114000"/>
              </a:lnSpc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Aide envisagée: 35 millions, pour </a:t>
            </a:r>
            <a:r>
              <a:rPr lang="fr-CH" sz="3200" b="1" u="sng">
                <a:solidFill>
                  <a:srgbClr val="0070C0"/>
                </a:solidFill>
              </a:rPr>
              <a:t>tous</a:t>
            </a:r>
            <a:r>
              <a:rPr lang="fr-CH" sz="3200" b="1">
                <a:solidFill>
                  <a:srgbClr val="0070C0"/>
                </a:solidFill>
              </a:rPr>
              <a:t> les assainissements                                             </a:t>
            </a:r>
          </a:p>
          <a:p>
            <a:pPr eaLnBrk="1" hangingPunct="1">
              <a:lnSpc>
                <a:spcPct val="114000"/>
              </a:lnSpc>
              <a:buClrTx/>
              <a:buSzTx/>
              <a:buFontTx/>
              <a:buNone/>
            </a:pPr>
            <a:r>
              <a:rPr lang="fr-CH" sz="3200" b="1">
                <a:solidFill>
                  <a:srgbClr val="0070C0"/>
                </a:solidFill>
              </a:rPr>
              <a:t>                              couvre moins de 2 % des coûts réels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Tx/>
              <a:buSzTx/>
              <a:buFontTx/>
              <a:buNone/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fr-CH" sz="3200" b="1">
                <a:solidFill>
                  <a:srgbClr val="FF0000"/>
                </a:solidFill>
              </a:rPr>
              <a:t>Ce n’est pas un dédommagement sérieux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SzTx/>
              <a:buFontTx/>
              <a:buNone/>
            </a:pPr>
            <a:endParaRPr lang="fr-CH" sz="15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SzTx/>
              <a:buFontTx/>
              <a:buNone/>
            </a:pPr>
            <a:r>
              <a:rPr lang="fr-CH" sz="1500" b="1">
                <a:solidFill>
                  <a:srgbClr val="0070C0"/>
                </a:solidFill>
              </a:rPr>
              <a:t>                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Font typeface="Arial" charset="0"/>
              <a:buNone/>
            </a:pPr>
            <a:endParaRPr lang="fr-CH" sz="15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Font typeface="Arial" charset="0"/>
              <a:buNone/>
            </a:pPr>
            <a:endParaRPr lang="fr-CH" sz="1500">
              <a:solidFill>
                <a:srgbClr val="000000"/>
              </a:solidFill>
            </a:endParaRPr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2771775" y="2349500"/>
            <a:ext cx="690563" cy="215900"/>
          </a:xfrm>
          <a:prstGeom prst="rightArrow">
            <a:avLst>
              <a:gd name="adj1" fmla="val 50000"/>
              <a:gd name="adj2" fmla="val 50036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1619250" y="4437063"/>
            <a:ext cx="688975" cy="215900"/>
          </a:xfrm>
          <a:prstGeom prst="rightArrow">
            <a:avLst>
              <a:gd name="adj1" fmla="val 50000"/>
              <a:gd name="adj2" fmla="val 49921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14342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062462B8-E76A-4725-A6D4-59CAF3F9594D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13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0" y="1773238"/>
            <a:ext cx="91440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Vous êtes économes: 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Tx/>
              <a:buSzTx/>
              <a:buFontTx/>
              <a:buNone/>
            </a:pPr>
            <a:r>
              <a:rPr lang="fr-CH" sz="3200" b="1">
                <a:solidFill>
                  <a:srgbClr val="0070C0"/>
                </a:solidFill>
              </a:rPr>
              <a:t>          maisons bien isolées, réglage par pièces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Vous polluez bien moins que les autres</a:t>
            </a:r>
            <a:endParaRPr lang="fr-CH" b="1">
              <a:solidFill>
                <a:srgbClr val="FF950E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Vous ne réchauffez pas le climat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Vous n’épuisez pas des ressources limitées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Vous payez un juste coût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Tx/>
              <a:buSzTx/>
              <a:buFontTx/>
              <a:buNone/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fr-CH" sz="3200" b="1">
                <a:solidFill>
                  <a:srgbClr val="FF0000"/>
                </a:solidFill>
              </a:rPr>
              <a:t>Ne culpabilisez pas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fr-CH" sz="3200" b="1">
                <a:solidFill>
                  <a:srgbClr val="FF0000"/>
                </a:solidFill>
              </a:rPr>
              <a:t>S’opposer c’est faire valoir vos droits</a:t>
            </a: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ClrTx/>
              <a:buSzTx/>
              <a:buFontTx/>
              <a:buNone/>
            </a:pPr>
            <a:endParaRPr lang="fr-CH" sz="8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ClrTx/>
              <a:buSzTx/>
              <a:buFontTx/>
              <a:buNone/>
            </a:pPr>
            <a:r>
              <a:rPr lang="fr-CH" sz="800" b="1">
                <a:solidFill>
                  <a:srgbClr val="0070C0"/>
                </a:solidFill>
              </a:rPr>
              <a:t>                </a:t>
            </a: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Font typeface="Arial" charset="0"/>
              <a:buNone/>
            </a:pPr>
            <a:endParaRPr lang="fr-CH" sz="8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Font typeface="Arial" charset="0"/>
              <a:buNone/>
            </a:pPr>
            <a:endParaRPr lang="fr-CH" sz="800">
              <a:solidFill>
                <a:srgbClr val="000000"/>
              </a:solidFill>
            </a:endParaRPr>
          </a:p>
        </p:txBody>
      </p:sp>
      <p:sp>
        <p:nvSpPr>
          <p:cNvPr id="1536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84620AFD-E377-4DE0-A1BA-7E537915EC92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14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684213" y="549275"/>
            <a:ext cx="73437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CH" sz="3200" b="1">
                <a:solidFill>
                  <a:schemeClr val="tx1"/>
                </a:solidFill>
              </a:rPr>
              <a:t>Réalisme: rien ne justifie l’interdiction du chauffage électrique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0" y="1773238"/>
            <a:ext cx="914400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Certains chauffages électrique dont ceux à accumulation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Les boilers (tous)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C00000"/>
                </a:solidFill>
              </a:rPr>
              <a:t>Sont interruptibles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C00000"/>
                </a:solidFill>
              </a:rPr>
              <a:t>Sont utiles pour stocker des excédents d’électricité aléatoires (solaire, éolien, …)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endParaRPr lang="fr-CH" sz="3200" b="1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Tx/>
              <a:buSzTx/>
              <a:buFontTx/>
              <a:buNone/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ClrTx/>
              <a:buSzTx/>
              <a:buFontTx/>
              <a:buNone/>
            </a:pPr>
            <a:endParaRPr lang="fr-CH" sz="800" b="1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ClrTx/>
              <a:buSzTx/>
              <a:buFontTx/>
              <a:buNone/>
            </a:pPr>
            <a:r>
              <a:rPr lang="fr-CH" sz="800" b="1">
                <a:solidFill>
                  <a:srgbClr val="0070C0"/>
                </a:solidFill>
              </a:rPr>
              <a:t>                </a:t>
            </a: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Font typeface="Arial" charset="0"/>
              <a:buNone/>
            </a:pPr>
            <a:endParaRPr lang="fr-CH" sz="8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200"/>
              </a:spcBef>
              <a:buFont typeface="Arial" charset="0"/>
              <a:buNone/>
            </a:pPr>
            <a:endParaRPr lang="fr-CH" sz="800">
              <a:solidFill>
                <a:srgbClr val="000000"/>
              </a:solidFill>
            </a:endParaRPr>
          </a:p>
        </p:txBody>
      </p:sp>
      <p:sp>
        <p:nvSpPr>
          <p:cNvPr id="16387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79C6C952-E963-4E38-8243-2F3E071BD096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15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827088" y="260350"/>
            <a:ext cx="7343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CH" sz="3200" b="1">
                <a:solidFill>
                  <a:schemeClr val="tx1"/>
                </a:solidFill>
              </a:rPr>
              <a:t>Post Scriptum / Smart Grid 1</a:t>
            </a:r>
          </a:p>
        </p:txBody>
      </p:sp>
      <p:sp>
        <p:nvSpPr>
          <p:cNvPr id="16389" name="Flèche droite 4"/>
          <p:cNvSpPr>
            <a:spLocks noChangeArrowheads="1"/>
          </p:cNvSpPr>
          <p:nvPr/>
        </p:nvSpPr>
        <p:spPr bwMode="auto">
          <a:xfrm>
            <a:off x="468313" y="6165850"/>
            <a:ext cx="574675" cy="358775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0" y="836613"/>
            <a:ext cx="9144000" cy="5545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fr-CH" sz="3200" b="1" dirty="0">
              <a:solidFill>
                <a:srgbClr val="C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chemeClr val="accent1">
                    <a:lumMod val="50000"/>
                  </a:schemeClr>
                </a:solidFill>
              </a:rPr>
              <a:t>En Allemagne des écologistes demandent le développement de ce mode de stockage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chemeClr val="accent1">
                    <a:lumMod val="50000"/>
                  </a:schemeClr>
                </a:solidFill>
              </a:rPr>
              <a:t>CH: stockage par la chaîne du froid à l’essai…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fr-CH" sz="3200" b="1" dirty="0">
              <a:solidFill>
                <a:srgbClr val="0070C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rgbClr val="0070C0"/>
                </a:solidFill>
              </a:rPr>
              <a:t>            Le Smart </a:t>
            </a:r>
            <a:r>
              <a:rPr lang="fr-CH" sz="3200" b="1" dirty="0" err="1">
                <a:solidFill>
                  <a:srgbClr val="0070C0"/>
                </a:solidFill>
              </a:rPr>
              <a:t>Grid</a:t>
            </a:r>
            <a:r>
              <a:rPr lang="fr-CH" sz="3200" b="1" dirty="0">
                <a:solidFill>
                  <a:srgbClr val="0070C0"/>
                </a:solidFill>
              </a:rPr>
              <a:t> fait redécouvrir l’intérêt des applications thermiques de l’électricité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fr-CH" sz="3200" b="1" dirty="0">
              <a:solidFill>
                <a:srgbClr val="0070C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rgbClr val="0070C0"/>
                </a:solidFill>
              </a:rPr>
              <a:t>	Les électriciens avaient fait déjà la promotion du chauffage électrique dans les années 70 pour des questions d’utilisation intelligente du réseau</a:t>
            </a:r>
          </a:p>
          <a:p>
            <a:pPr marL="341313" indent="-341313">
              <a:lnSpc>
                <a:spcPct val="80000"/>
              </a:lnSpc>
              <a:spcBef>
                <a:spcPts val="8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3200" b="1" dirty="0">
                <a:solidFill>
                  <a:srgbClr val="0070C0"/>
                </a:solidFill>
              </a:rPr>
              <a:t>        </a:t>
            </a:r>
            <a:r>
              <a:rPr lang="fr-CH" sz="3200" b="1" dirty="0">
                <a:solidFill>
                  <a:srgbClr val="C00000"/>
                </a:solidFill>
              </a:rPr>
              <a:t>Mais … pourquoi sont-ils si silencieux ??</a:t>
            </a:r>
          </a:p>
          <a:p>
            <a:pPr marL="341313" indent="-341313">
              <a:lnSpc>
                <a:spcPct val="800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fr-CH" sz="800" b="1" dirty="0">
              <a:solidFill>
                <a:srgbClr val="0070C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fr-CH" sz="800" b="1" dirty="0">
                <a:solidFill>
                  <a:srgbClr val="0070C0"/>
                </a:solidFill>
              </a:rPr>
              <a:t>                </a:t>
            </a:r>
          </a:p>
          <a:p>
            <a:pPr marL="341313" indent="-341313">
              <a:lnSpc>
                <a:spcPct val="80000"/>
              </a:lnSpc>
              <a:spcBef>
                <a:spcPts val="2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fr-CH" sz="8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2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fr-CH" sz="800" dirty="0">
              <a:solidFill>
                <a:srgbClr val="000000"/>
              </a:solidFill>
            </a:endParaRPr>
          </a:p>
        </p:txBody>
      </p:sp>
      <p:sp>
        <p:nvSpPr>
          <p:cNvPr id="17411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FAF4D319-BED8-4FD3-A638-B8C717A47445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16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827088" y="260350"/>
            <a:ext cx="7343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CH" sz="3200" b="1">
                <a:solidFill>
                  <a:schemeClr val="tx1"/>
                </a:solidFill>
              </a:rPr>
              <a:t>Post Scriptum / Smart Grid 2</a:t>
            </a:r>
          </a:p>
        </p:txBody>
      </p:sp>
      <p:sp>
        <p:nvSpPr>
          <p:cNvPr id="17413" name="Flèche droite 4"/>
          <p:cNvSpPr>
            <a:spLocks noChangeArrowheads="1"/>
          </p:cNvSpPr>
          <p:nvPr/>
        </p:nvSpPr>
        <p:spPr bwMode="auto">
          <a:xfrm>
            <a:off x="323850" y="3141663"/>
            <a:ext cx="576263" cy="360362"/>
          </a:xfrm>
          <a:prstGeom prst="rightArrow">
            <a:avLst>
              <a:gd name="adj1" fmla="val 50000"/>
              <a:gd name="adj2" fmla="val 4997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042988" y="1773238"/>
            <a:ext cx="91440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Font typeface="Arial" charset="0"/>
              <a:buNone/>
            </a:pPr>
            <a:endParaRPr lang="fr-CH" sz="3200">
              <a:solidFill>
                <a:srgbClr val="000000"/>
              </a:solidFill>
            </a:endParaRP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fr-CH" sz="36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r-CH" sz="3600" b="1">
                <a:solidFill>
                  <a:srgbClr val="0070C0"/>
                </a:solidFill>
                <a:latin typeface="Comic Sans MS" pitchFamily="66" charset="0"/>
              </a:rPr>
              <a:t>Merci de votre attention</a:t>
            </a:r>
          </a:p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endParaRPr lang="fr-CH" sz="320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CH" sz="2800">
              <a:solidFill>
                <a:srgbClr val="00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ts val="700"/>
              </a:spcBef>
              <a:buClrTx/>
              <a:buSzTx/>
              <a:buFontTx/>
              <a:buNone/>
            </a:pPr>
            <a:r>
              <a:rPr lang="fr-CH" sz="2800" b="1">
                <a:solidFill>
                  <a:srgbClr val="000000"/>
                </a:solidFill>
                <a:latin typeface="Comic Sans MS" pitchFamily="66" charset="0"/>
              </a:rPr>
              <a:t>Choc Electrique</a:t>
            </a:r>
          </a:p>
          <a:p>
            <a:pPr algn="ctr" eaLnBrk="1" hangingPunct="1">
              <a:spcBef>
                <a:spcPts val="700"/>
              </a:spcBef>
              <a:buClrTx/>
              <a:buSzTx/>
              <a:buFontTx/>
              <a:buNone/>
            </a:pPr>
            <a:r>
              <a:rPr lang="fr-CH" sz="2800">
                <a:solidFill>
                  <a:srgbClr val="000000"/>
                </a:solidFill>
                <a:latin typeface="Comic Sans MS" pitchFamily="66" charset="0"/>
              </a:rPr>
              <a:t>Daniel Paul – Jean-François Dupont</a:t>
            </a:r>
          </a:p>
        </p:txBody>
      </p:sp>
      <p:sp>
        <p:nvSpPr>
          <p:cNvPr id="18435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52D3630E-008D-453F-AA97-13B201EDEB51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17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  <p:pic>
        <p:nvPicPr>
          <p:cNvPr id="18436" name="Picture 4" descr="P:\documents\JFD hp 2\DOSSIERS ENERGIE - DOC GEN\ELECTRICITE\CHOC ELECTRIQUE\main_blanche_touchez_p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860800"/>
            <a:ext cx="1270000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000" b="1">
                <a:solidFill>
                  <a:srgbClr val="0070C0"/>
                </a:solidFill>
              </a:rPr>
              <a:t>Opposition: </a:t>
            </a:r>
            <a:br>
              <a:rPr lang="fr-CH" sz="4000" b="1">
                <a:solidFill>
                  <a:srgbClr val="0070C0"/>
                </a:solidFill>
              </a:rPr>
            </a:br>
            <a:r>
              <a:rPr lang="fr-CH" sz="4000" b="1">
                <a:solidFill>
                  <a:srgbClr val="0070C0"/>
                </a:solidFill>
              </a:rPr>
              <a:t>les grands motifs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</a:pPr>
            <a:r>
              <a:rPr lang="fr-CH" sz="3000">
                <a:solidFill>
                  <a:srgbClr val="000000"/>
                </a:solidFill>
              </a:rPr>
              <a:t>Mazout / gaz (pays avec centrales fossiles):  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Tx/>
              <a:buSzTx/>
              <a:buFontTx/>
              <a:buNone/>
            </a:pPr>
            <a:r>
              <a:rPr lang="fr-CH" sz="3000">
                <a:solidFill>
                  <a:srgbClr val="000000"/>
                </a:solidFill>
              </a:rPr>
              <a:t>	</a:t>
            </a:r>
            <a:r>
              <a:rPr lang="fr-CH" sz="3000" b="1">
                <a:solidFill>
                  <a:srgbClr val="0070C0"/>
                </a:solidFill>
              </a:rPr>
              <a:t>brûler dans une chaudière est mieux que dans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Tx/>
              <a:buSzTx/>
              <a:buFontTx/>
              <a:buNone/>
            </a:pPr>
            <a:r>
              <a:rPr lang="fr-CH" sz="3000" b="1">
                <a:solidFill>
                  <a:srgbClr val="0070C0"/>
                </a:solidFill>
              </a:rPr>
              <a:t>	une centrale électrique (3 X plus) 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None/>
            </a:pPr>
            <a:endParaRPr lang="fr-CH" sz="300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</a:pPr>
            <a:r>
              <a:rPr lang="fr-CH" sz="3000">
                <a:solidFill>
                  <a:srgbClr val="000000"/>
                </a:solidFill>
              </a:rPr>
              <a:t>Ecologie / Nucléaire: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Tx/>
              <a:buSzTx/>
              <a:buFontTx/>
              <a:buNone/>
            </a:pPr>
            <a:r>
              <a:rPr lang="fr-CH" sz="3000">
                <a:solidFill>
                  <a:srgbClr val="000000"/>
                </a:solidFill>
              </a:rPr>
              <a:t>	</a:t>
            </a:r>
            <a:r>
              <a:rPr lang="fr-CH" sz="3000" b="1">
                <a:solidFill>
                  <a:srgbClr val="0070C0"/>
                </a:solidFill>
              </a:rPr>
              <a:t>le chauffage électrique n’est pas écologique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Tx/>
              <a:buSzTx/>
              <a:buFontTx/>
              <a:buNone/>
            </a:pPr>
            <a:r>
              <a:rPr lang="fr-CH" sz="3000" b="1">
                <a:solidFill>
                  <a:srgbClr val="000000"/>
                </a:solidFill>
              </a:rPr>
              <a:t>	</a:t>
            </a:r>
            <a:r>
              <a:rPr lang="fr-CH" sz="3000" b="1">
                <a:solidFill>
                  <a:srgbClr val="0070C0"/>
                </a:solidFill>
              </a:rPr>
              <a:t>pour sortir du nucléaire il faut baisser la consommation d’électricité. 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Tx/>
              <a:buSzTx/>
              <a:buFontTx/>
              <a:buNone/>
            </a:pPr>
            <a:r>
              <a:rPr lang="fr-CH" sz="3000" b="1">
                <a:solidFill>
                  <a:srgbClr val="0070C0"/>
                </a:solidFill>
              </a:rPr>
              <a:t>	Le chauffage est un gros consommateur</a:t>
            </a:r>
          </a:p>
        </p:txBody>
      </p:sp>
      <p:sp>
        <p:nvSpPr>
          <p:cNvPr id="3076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087A6D17-EDA8-4F73-94DA-BEE653BFED00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2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57200" y="-114300"/>
            <a:ext cx="8229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000">
                <a:solidFill>
                  <a:srgbClr val="000000"/>
                </a:solidFill>
              </a:rPr>
              <a:t/>
            </a:r>
            <a:br>
              <a:rPr lang="fr-CH" sz="4000">
                <a:solidFill>
                  <a:srgbClr val="000000"/>
                </a:solidFill>
              </a:rPr>
            </a:br>
            <a:r>
              <a:rPr lang="fr-CH" sz="4000" b="1">
                <a:solidFill>
                  <a:srgbClr val="000000"/>
                </a:solidFill>
              </a:rPr>
              <a:t>Réduire la consommation d’énergie</a:t>
            </a:r>
            <a:r>
              <a:rPr lang="fr-CH" sz="4000">
                <a:solidFill>
                  <a:srgbClr val="000000"/>
                </a:solidFill>
              </a:rPr>
              <a:t/>
            </a:r>
            <a:br>
              <a:rPr lang="fr-CH" sz="4000">
                <a:solidFill>
                  <a:srgbClr val="000000"/>
                </a:solidFill>
              </a:rPr>
            </a:br>
            <a:endParaRPr lang="fr-CH" sz="4000">
              <a:solidFill>
                <a:srgbClr val="000000"/>
              </a:solidFill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</a:pPr>
            <a:r>
              <a:rPr lang="fr-CH" sz="3200">
                <a:solidFill>
                  <a:srgbClr val="000000"/>
                </a:solidFill>
              </a:rPr>
              <a:t>	</a:t>
            </a:r>
            <a:r>
              <a:rPr lang="fr-CH" sz="3200" b="1">
                <a:solidFill>
                  <a:srgbClr val="0070C0"/>
                </a:solidFill>
              </a:rPr>
              <a:t>RAPPEL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		&gt;  le chauffage électrique a été le premier 		    mode de chauffage pour lequel le 		    fournisseur a exigé une bonne isolation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		&gt;  maisons meilleures que la moyenne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		&gt;  utilisateur économes, réglage par 		    pièces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		</a:t>
            </a:r>
            <a:endParaRPr lang="fr-CH" sz="1400" b="1">
              <a:solidFill>
                <a:srgbClr val="FF950E"/>
              </a:solidFill>
            </a:endParaRPr>
          </a:p>
          <a:p>
            <a:pPr eaLnBrk="1" hangingPunct="1">
              <a:spcBef>
                <a:spcPts val="800"/>
              </a:spcBef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          </a:t>
            </a:r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A5567EF6-E19B-4331-9582-E35AEB090A39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3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-114300"/>
            <a:ext cx="8229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000">
                <a:solidFill>
                  <a:srgbClr val="000000"/>
                </a:solidFill>
              </a:rPr>
              <a:t/>
            </a:r>
            <a:br>
              <a:rPr lang="fr-CH" sz="4000">
                <a:solidFill>
                  <a:srgbClr val="000000"/>
                </a:solidFill>
              </a:rPr>
            </a:br>
            <a:r>
              <a:rPr lang="fr-CH" sz="4000" b="1">
                <a:solidFill>
                  <a:srgbClr val="000000"/>
                </a:solidFill>
              </a:rPr>
              <a:t>Fossile, CO2 et pollution</a:t>
            </a:r>
            <a:r>
              <a:rPr lang="fr-CH" sz="4000">
                <a:solidFill>
                  <a:srgbClr val="000000"/>
                </a:solidFill>
              </a:rPr>
              <a:t/>
            </a:r>
            <a:br>
              <a:rPr lang="fr-CH" sz="4000">
                <a:solidFill>
                  <a:srgbClr val="000000"/>
                </a:solidFill>
              </a:rPr>
            </a:br>
            <a:endParaRPr lang="fr-CH" sz="4000">
              <a:solidFill>
                <a:srgbClr val="000000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79388" y="1600200"/>
            <a:ext cx="8507412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</a:pPr>
            <a:r>
              <a:rPr lang="fr-CH" sz="3200">
                <a:solidFill>
                  <a:srgbClr val="000000"/>
                </a:solidFill>
              </a:rPr>
              <a:t>	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Le chauffage électrique est un moyen de réduire 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		&gt;  la consommation de fossile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		&gt;  le CO2</a:t>
            </a: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		&gt;  la pollution atmosphérique </a:t>
            </a:r>
          </a:p>
          <a:p>
            <a:pPr eaLnBrk="1" hangingPunct="1">
              <a:spcBef>
                <a:spcPts val="800"/>
              </a:spcBef>
            </a:pPr>
            <a:endParaRPr lang="fr-CH" sz="1400" b="1">
              <a:solidFill>
                <a:srgbClr val="FF950E"/>
              </a:solidFill>
            </a:endParaRPr>
          </a:p>
          <a:p>
            <a:pPr eaLnBrk="1" hangingPunct="1">
              <a:spcBef>
                <a:spcPts val="800"/>
              </a:spcBef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spcBef>
                <a:spcPts val="800"/>
              </a:spcBef>
            </a:pPr>
            <a:r>
              <a:rPr lang="fr-CH" sz="3200" b="1">
                <a:solidFill>
                  <a:srgbClr val="0070C0"/>
                </a:solidFill>
              </a:rPr>
              <a:t>          </a:t>
            </a:r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D802D7E1-6193-451F-95B7-26794FE5F303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4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000" b="1">
                <a:solidFill>
                  <a:srgbClr val="000000"/>
                </a:solidFill>
              </a:rPr>
              <a:t>Comparaison: émissions de CO2 </a:t>
            </a:r>
            <a:r>
              <a:rPr lang="fr-CH" sz="2800" b="1">
                <a:solidFill>
                  <a:srgbClr val="000000"/>
                </a:solidFill>
              </a:rPr>
              <a:t>(g/kWh)</a:t>
            </a:r>
          </a:p>
        </p:txBody>
      </p:sp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179388" y="1844675"/>
          <a:ext cx="8786812" cy="2706688"/>
        </p:xfrm>
        <a:graphic>
          <a:graphicData uri="http://schemas.openxmlformats.org/drawingml/2006/table">
            <a:tbl>
              <a:tblPr/>
              <a:tblGrid>
                <a:gridCol w="1758950"/>
                <a:gridCol w="1738312"/>
                <a:gridCol w="1758950"/>
                <a:gridCol w="1754188"/>
                <a:gridCol w="1776412"/>
              </a:tblGrid>
              <a:tr h="18351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Mazout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Gaz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Bois-bûches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Bois-pellets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Electricité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Mix de production CH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350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260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neutre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neutre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Calibri" pitchFamily="34" charset="0"/>
                        </a:rPr>
                        <a:t>24.2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7" name="Rectangle 40"/>
          <p:cNvSpPr>
            <a:spLocks noChangeArrowheads="1"/>
          </p:cNvSpPr>
          <p:nvPr/>
        </p:nvSpPr>
        <p:spPr bwMode="auto">
          <a:xfrm>
            <a:off x="6350" y="44450"/>
            <a:ext cx="1095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CH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6168" name="Rectangle 41"/>
          <p:cNvSpPr>
            <a:spLocks noChangeArrowheads="1"/>
          </p:cNvSpPr>
          <p:nvPr/>
        </p:nvSpPr>
        <p:spPr bwMode="auto">
          <a:xfrm>
            <a:off x="14288" y="5805488"/>
            <a:ext cx="90979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CH" sz="1400">
                <a:solidFill>
                  <a:srgbClr val="000000"/>
                </a:solidFill>
                <a:latin typeface="Arial" charset="0"/>
                <a:cs typeface="Calibri" pitchFamily="34" charset="0"/>
              </a:rPr>
              <a:t>Treibhausgas-Emissionen der Schweizer Strommixe. Frischknecht R., Itten R. and Flury K. (2012), ESU-services</a:t>
            </a:r>
          </a:p>
        </p:txBody>
      </p:sp>
      <p:sp>
        <p:nvSpPr>
          <p:cNvPr id="6169" name="Rectangle 42"/>
          <p:cNvSpPr>
            <a:spLocks noChangeArrowheads="1"/>
          </p:cNvSpPr>
          <p:nvPr/>
        </p:nvSpPr>
        <p:spPr bwMode="auto">
          <a:xfrm>
            <a:off x="68263" y="5014913"/>
            <a:ext cx="64976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CH" sz="1600">
                <a:solidFill>
                  <a:srgbClr val="000000"/>
                </a:solidFill>
                <a:latin typeface="Arial" charset="0"/>
                <a:cs typeface="Calibri" pitchFamily="34" charset="0"/>
              </a:rPr>
              <a:t>Sources: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CH" sz="1600">
                <a:solidFill>
                  <a:srgbClr val="000000"/>
                </a:solidFill>
                <a:latin typeface="Arial" charset="0"/>
                <a:cs typeface="Calibri" pitchFamily="34" charset="0"/>
              </a:rPr>
              <a:t>CO2 emissions energy systems</a:t>
            </a:r>
            <a:r>
              <a:rPr lang="fr-CH" sz="100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fr-CH" sz="1600">
                <a:solidFill>
                  <a:srgbClr val="000000"/>
                </a:solidFill>
                <a:latin typeface="Arial" charset="0"/>
                <a:cs typeface="Calibri" pitchFamily="34" charset="0"/>
              </a:rPr>
              <a:t>Dones_et_al, PSI, 2003.pdf   (table 4)</a:t>
            </a:r>
          </a:p>
        </p:txBody>
      </p:sp>
      <p:sp>
        <p:nvSpPr>
          <p:cNvPr id="6170" name="Espace réservé du numéro de diapositive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F0564431-073C-4388-BCD5-E1426F3CB082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5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000" b="1">
                <a:solidFill>
                  <a:srgbClr val="000000"/>
                </a:solidFill>
              </a:rPr>
              <a:t>Comparaison: émissions polluantes </a:t>
            </a:r>
            <a:r>
              <a:rPr lang="fr-CH" sz="2800" b="1">
                <a:solidFill>
                  <a:srgbClr val="000000"/>
                </a:solidFill>
              </a:rPr>
              <a:t>(g/kWh)</a:t>
            </a:r>
          </a:p>
        </p:txBody>
      </p:sp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179388" y="1484313"/>
          <a:ext cx="8786812" cy="3925888"/>
        </p:xfrm>
        <a:graphic>
          <a:graphicData uri="http://schemas.openxmlformats.org/drawingml/2006/table">
            <a:tbl>
              <a:tblPr/>
              <a:tblGrid>
                <a:gridCol w="1741487"/>
                <a:gridCol w="1741488"/>
                <a:gridCol w="1743075"/>
                <a:gridCol w="1741487"/>
                <a:gridCol w="1819275"/>
              </a:tblGrid>
              <a:tr h="1728787">
                <a:tc>
                  <a:txBody>
                    <a:bodyPr/>
                    <a:lstStyle/>
                    <a:p>
                      <a:endParaRPr lang="fr-CH" sz="180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Mazout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gaz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Bois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Bûches ou pellets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(val moy)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Electricité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Mix CH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NOx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360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470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Faible (indirect)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SOx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520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Faible (indirect)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CO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2000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C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Times New Roman" pitchFamily="18" charset="0"/>
                        </a:rPr>
                        <a:t>Faible (indirect)</a:t>
                      </a:r>
                    </a:p>
                  </a:txBody>
                  <a:tcPr marL="68760" marR="68760" marT="0" marB="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3" name="Rectangle 72"/>
          <p:cNvSpPr>
            <a:spLocks noChangeArrowheads="1"/>
          </p:cNvSpPr>
          <p:nvPr/>
        </p:nvSpPr>
        <p:spPr bwMode="auto">
          <a:xfrm>
            <a:off x="0" y="5373688"/>
            <a:ext cx="86756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CH" sz="1600">
              <a:solidFill>
                <a:srgbClr val="000000"/>
              </a:solidFill>
              <a:latin typeface="Arial" charset="0"/>
              <a:cs typeface="Calibri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CH" sz="1600">
                <a:solidFill>
                  <a:srgbClr val="000000"/>
                </a:solidFill>
                <a:latin typeface="Arial" charset="0"/>
                <a:cs typeface="Calibri" pitchFamily="34" charset="0"/>
              </a:rPr>
              <a:t>CO2 emissions energy systems</a:t>
            </a:r>
            <a:r>
              <a:rPr lang="fr-CH" sz="1000">
                <a:solidFill>
                  <a:srgbClr val="000000"/>
                </a:solidFill>
                <a:latin typeface="Arial" charset="0"/>
                <a:cs typeface="Arial" charset="0"/>
              </a:rPr>
              <a:t> ,</a:t>
            </a:r>
            <a:r>
              <a:rPr lang="fr-CH" sz="1600">
                <a:solidFill>
                  <a:srgbClr val="000000"/>
                </a:solidFill>
                <a:latin typeface="Arial" charset="0"/>
                <a:cs typeface="Calibri" pitchFamily="34" charset="0"/>
              </a:rPr>
              <a:t>Dones_et_al, PSI 2003.pdf   </a:t>
            </a:r>
            <a:r>
              <a:rPr lang="fr-CH" sz="1100">
                <a:solidFill>
                  <a:srgbClr val="000000"/>
                </a:solidFill>
                <a:latin typeface="Arial" charset="0"/>
                <a:cs typeface="Calibri" pitchFamily="34" charset="0"/>
              </a:rPr>
              <a:t>(table 4)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CH" sz="1100">
              <a:solidFill>
                <a:srgbClr val="000000"/>
              </a:solidFill>
              <a:latin typeface="Arial" charset="0"/>
              <a:cs typeface="Calibri" pitchFamily="34" charset="0"/>
            </a:endParaRPr>
          </a:p>
        </p:txBody>
      </p:sp>
      <p:sp>
        <p:nvSpPr>
          <p:cNvPr id="7204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C421E2BD-C4B9-4770-B80F-8D5567C90685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6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3200" b="1">
                <a:solidFill>
                  <a:srgbClr val="000000"/>
                </a:solidFill>
              </a:rPr>
              <a:t>Electricité: comparer les bilans écologiques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8750300" cy="53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50825" y="6165850"/>
            <a:ext cx="525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CH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95288" y="6237288"/>
            <a:ext cx="7561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fr-CH">
                <a:solidFill>
                  <a:srgbClr val="000000"/>
                </a:solidFill>
              </a:rPr>
              <a:t>Source: PSI LCA </a:t>
            </a:r>
            <a:r>
              <a:rPr lang="fr-FR">
                <a:solidFill>
                  <a:srgbClr val="000000"/>
                </a:solidFill>
              </a:rPr>
              <a:t>http://gabe.web.psi.ch/research/lca/lca_res.html#lcia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4572000" y="2205038"/>
            <a:ext cx="14398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r>
              <a:rPr lang="fr-CH" sz="2400">
                <a:solidFill>
                  <a:srgbClr val="000000"/>
                </a:solidFill>
              </a:rPr>
              <a:t>nucléaire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580063" y="3716338"/>
            <a:ext cx="1008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r>
              <a:rPr lang="fr-CH" sz="2400">
                <a:solidFill>
                  <a:srgbClr val="0070C0"/>
                </a:solidFill>
              </a:rPr>
              <a:t>hydro</a:t>
            </a:r>
          </a:p>
        </p:txBody>
      </p:sp>
      <p:sp>
        <p:nvSpPr>
          <p:cNvPr id="8200" name="AutoShape 7"/>
          <p:cNvSpPr>
            <a:spLocks noChangeArrowheads="1"/>
          </p:cNvSpPr>
          <p:nvPr/>
        </p:nvSpPr>
        <p:spPr bwMode="auto">
          <a:xfrm>
            <a:off x="5219700" y="2852738"/>
            <a:ext cx="144463" cy="2016125"/>
          </a:xfrm>
          <a:prstGeom prst="downArrow">
            <a:avLst>
              <a:gd name="adj1" fmla="val 50000"/>
              <a:gd name="adj2" fmla="val 49815"/>
            </a:avLst>
          </a:prstGeom>
          <a:solidFill>
            <a:srgbClr val="FF0000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8201" name="AutoShape 8"/>
          <p:cNvSpPr>
            <a:spLocks noChangeArrowheads="1"/>
          </p:cNvSpPr>
          <p:nvPr/>
        </p:nvSpPr>
        <p:spPr bwMode="auto">
          <a:xfrm>
            <a:off x="5940425" y="4292600"/>
            <a:ext cx="144463" cy="576263"/>
          </a:xfrm>
          <a:prstGeom prst="downArrow">
            <a:avLst>
              <a:gd name="adj1" fmla="val 50000"/>
              <a:gd name="adj2" fmla="val 49863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8202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72D9A335-8196-44C4-909D-2D15026DD8C1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7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>
              <a:spcBef>
                <a:spcPts val="900"/>
              </a:spcBef>
            </a:pPr>
            <a:r>
              <a:rPr lang="fr-CH" sz="3600" b="1">
                <a:solidFill>
                  <a:srgbClr val="0070C0"/>
                </a:solidFill>
              </a:rPr>
              <a:t>Une interdiction du chauffage électrique</a:t>
            </a:r>
          </a:p>
          <a:p>
            <a:pPr algn="ctr" eaLnBrk="1" hangingPunct="1">
              <a:spcBef>
                <a:spcPts val="900"/>
              </a:spcBef>
            </a:pPr>
            <a:r>
              <a:rPr lang="fr-CH" sz="3600" b="1">
                <a:solidFill>
                  <a:srgbClr val="0070C0"/>
                </a:solidFill>
              </a:rPr>
              <a:t>augmentera</a:t>
            </a:r>
          </a:p>
          <a:p>
            <a:pPr algn="ctr" eaLnBrk="1" hangingPunct="1">
              <a:spcBef>
                <a:spcPts val="900"/>
              </a:spcBef>
            </a:pPr>
            <a:r>
              <a:rPr lang="fr-CH" sz="3600" b="1">
                <a:solidFill>
                  <a:srgbClr val="0070C0"/>
                </a:solidFill>
              </a:rPr>
              <a:t>les émissions de CO2</a:t>
            </a:r>
          </a:p>
          <a:p>
            <a:pPr algn="ctr" eaLnBrk="1" hangingPunct="1">
              <a:spcBef>
                <a:spcPts val="900"/>
              </a:spcBef>
            </a:pPr>
            <a:r>
              <a:rPr lang="fr-CH" sz="3600" b="1">
                <a:solidFill>
                  <a:srgbClr val="0070C0"/>
                </a:solidFill>
              </a:rPr>
              <a:t>et</a:t>
            </a:r>
          </a:p>
          <a:p>
            <a:pPr algn="ctr" eaLnBrk="1" hangingPunct="1">
              <a:spcBef>
                <a:spcPts val="900"/>
              </a:spcBef>
            </a:pPr>
            <a:r>
              <a:rPr lang="fr-CH" sz="3600" b="1">
                <a:solidFill>
                  <a:srgbClr val="0070C0"/>
                </a:solidFill>
              </a:rPr>
              <a:t>Les émissions polluantes</a:t>
            </a:r>
          </a:p>
          <a:p>
            <a:pPr algn="ctr" eaLnBrk="1" hangingPunct="1">
              <a:spcBef>
                <a:spcPts val="900"/>
              </a:spcBef>
            </a:pPr>
            <a:endParaRPr lang="fr-CH" sz="3600" b="1">
              <a:solidFill>
                <a:srgbClr val="0070C0"/>
              </a:solidFill>
            </a:endParaRPr>
          </a:p>
        </p:txBody>
      </p:sp>
      <p:sp>
        <p:nvSpPr>
          <p:cNvPr id="9219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763F48E9-D328-4347-9A6C-E445A92DC4D8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8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79388" y="100013"/>
            <a:ext cx="871378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fr-CH" sz="4000" b="1">
                <a:solidFill>
                  <a:srgbClr val="4F6228"/>
                </a:solidFill>
              </a:rPr>
              <a:t>Cohérence 1</a:t>
            </a:r>
            <a:br>
              <a:rPr lang="fr-CH" sz="4000" b="1">
                <a:solidFill>
                  <a:srgbClr val="4F6228"/>
                </a:solidFill>
              </a:rPr>
            </a:br>
            <a:r>
              <a:rPr lang="fr-CH" sz="4000" b="1">
                <a:solidFill>
                  <a:srgbClr val="000000"/>
                </a:solidFill>
              </a:rPr>
              <a:t>Diminuer la consommation d’électricité</a:t>
            </a:r>
            <a:br>
              <a:rPr lang="fr-CH" sz="4000" b="1">
                <a:solidFill>
                  <a:srgbClr val="000000"/>
                </a:solidFill>
              </a:rPr>
            </a:br>
            <a:r>
              <a:rPr lang="fr-CH" sz="4000" b="1">
                <a:solidFill>
                  <a:srgbClr val="000000"/>
                </a:solidFill>
              </a:rPr>
              <a:t>(pour sortir du nucléaire)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50825" y="2332038"/>
            <a:ext cx="88931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Le chauffage électrique =    4.5 % de l’électricité</a:t>
            </a:r>
          </a:p>
          <a:p>
            <a:pPr eaLnBrk="1" hangingPunct="1">
              <a:spcBef>
                <a:spcPts val="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fr-CH" sz="3200" b="1">
                <a:solidFill>
                  <a:srgbClr val="0070C0"/>
                </a:solidFill>
              </a:rPr>
              <a:t>Le nucléaire                      =  40    %  de l’électricité</a:t>
            </a:r>
          </a:p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r>
              <a:rPr lang="fr-CH" sz="3200" b="1">
                <a:solidFill>
                  <a:srgbClr val="0070C0"/>
                </a:solidFill>
              </a:rPr>
              <a:t>         il faudra beaucoup d’autres interdictions</a:t>
            </a:r>
          </a:p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r>
              <a:rPr lang="fr-CH" sz="3200" b="1">
                <a:solidFill>
                  <a:srgbClr val="0070C0"/>
                </a:solidFill>
              </a:rPr>
              <a:t>		lesquelles? Les jacuzzi? les congelés? … </a:t>
            </a:r>
          </a:p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endParaRPr lang="fr-CH" sz="3200" b="1">
              <a:solidFill>
                <a:srgbClr val="0070C0"/>
              </a:solidFill>
            </a:endParaRPr>
          </a:p>
          <a:p>
            <a:pPr eaLnBrk="1" hangingPunct="1">
              <a:spcBef>
                <a:spcPts val="800"/>
              </a:spcBef>
              <a:buClr>
                <a:srgbClr val="C00000"/>
              </a:buClr>
              <a:buFont typeface="Arial" charset="0"/>
              <a:buChar char="•"/>
            </a:pPr>
            <a:r>
              <a:rPr lang="fr-CH" sz="3200" b="1">
                <a:solidFill>
                  <a:srgbClr val="C00000"/>
                </a:solidFill>
              </a:rPr>
              <a:t>Les partisans de la sortie du nucléaire disent que c’est possible sans restrictions (?)</a:t>
            </a:r>
          </a:p>
        </p:txBody>
      </p:sp>
      <p:sp>
        <p:nvSpPr>
          <p:cNvPr id="10244" name="AutoShape 3"/>
          <p:cNvSpPr>
            <a:spLocks noChangeArrowheads="1"/>
          </p:cNvSpPr>
          <p:nvPr/>
        </p:nvSpPr>
        <p:spPr bwMode="auto">
          <a:xfrm>
            <a:off x="250825" y="3716338"/>
            <a:ext cx="690563" cy="144462"/>
          </a:xfrm>
          <a:prstGeom prst="rightArrow">
            <a:avLst>
              <a:gd name="adj1" fmla="val 50000"/>
              <a:gd name="adj2" fmla="val 49861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H"/>
          </a:p>
        </p:txBody>
      </p:sp>
      <p:sp>
        <p:nvSpPr>
          <p:cNvPr id="1024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ea typeface="MS Gothic" pitchFamily="49" charset="-128"/>
              </a:defRPr>
            </a:lvl9pPr>
          </a:lstStyle>
          <a:p>
            <a:pPr eaLnBrk="1" hangingPunct="1"/>
            <a:fld id="{1E1CE0A9-7633-4915-B655-ACCB54E832E9}" type="slidenum">
              <a:rPr lang="fr-BE" smtClean="0">
                <a:solidFill>
                  <a:srgbClr val="898989"/>
                </a:solidFill>
                <a:ea typeface="Arial Unicode MS" pitchFamily="34" charset="-128"/>
              </a:rPr>
              <a:pPr eaLnBrk="1" hangingPunct="1"/>
              <a:t>9</a:t>
            </a:fld>
            <a:endParaRPr lang="fr-BE" smtClean="0">
              <a:solidFill>
                <a:srgbClr val="898989"/>
              </a:solidFill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  <a:ea typeface="MS Gothic" pitchFamily="49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</Words>
  <Application>Microsoft Office PowerPoint</Application>
  <PresentationFormat>Affichage à l'écran (4:3)</PresentationFormat>
  <Paragraphs>196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Calibri</vt:lpstr>
      <vt:lpstr>MS Gothic</vt:lpstr>
      <vt:lpstr>Times New Roman</vt:lpstr>
      <vt:lpstr>Arial</vt:lpstr>
      <vt:lpstr>Arial Unicode MS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Chauffage électrique</dc:title>
  <dc:creator>jf</dc:creator>
  <cp:lastModifiedBy>Home</cp:lastModifiedBy>
  <cp:revision>68</cp:revision>
  <cp:lastPrinted>1601-01-01T00:00:00Z</cp:lastPrinted>
  <dcterms:created xsi:type="dcterms:W3CDTF">2012-10-05T13:19:44Z</dcterms:created>
  <dcterms:modified xsi:type="dcterms:W3CDTF">2012-10-11T09:10:29Z</dcterms:modified>
</cp:coreProperties>
</file>