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5" r:id="rId5"/>
    <p:sldId id="264" r:id="rId6"/>
    <p:sldId id="266" r:id="rId7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P\Documents\CE%202013\ConsoTotale%20CH%20depuis%20195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Conso. Totale en TWh</c:v>
                </c:pt>
              </c:strCache>
            </c:strRef>
          </c:tx>
          <c:spPr>
            <a:ln w="53975"/>
          </c:spPr>
          <c:marker>
            <c:symbol val="none"/>
          </c:marker>
          <c:cat>
            <c:numRef>
              <c:f>Feuil1!$A$2:$A$10</c:f>
              <c:numCache>
                <c:formatCode>General</c:formatCode>
                <c:ptCount val="9"/>
                <c:pt idx="0">
                  <c:v>1950</c:v>
                </c:pt>
                <c:pt idx="1">
                  <c:v>1960</c:v>
                </c:pt>
                <c:pt idx="2">
                  <c:v>1970</c:v>
                </c:pt>
                <c:pt idx="3">
                  <c:v>1980</c:v>
                </c:pt>
                <c:pt idx="4">
                  <c:v>1990</c:v>
                </c:pt>
                <c:pt idx="5">
                  <c:v>2000</c:v>
                </c:pt>
                <c:pt idx="6">
                  <c:v>2010</c:v>
                </c:pt>
                <c:pt idx="7">
                  <c:v>2020</c:v>
                </c:pt>
                <c:pt idx="8">
                  <c:v>2025</c:v>
                </c:pt>
              </c:numCache>
            </c:numRef>
          </c:cat>
          <c:val>
            <c:numRef>
              <c:f>Feuil1!$B$2:$B$10</c:f>
              <c:numCache>
                <c:formatCode>General</c:formatCode>
                <c:ptCount val="9"/>
                <c:pt idx="0">
                  <c:v>9</c:v>
                </c:pt>
                <c:pt idx="1">
                  <c:v>16</c:v>
                </c:pt>
                <c:pt idx="2">
                  <c:v>25</c:v>
                </c:pt>
                <c:pt idx="3">
                  <c:v>35</c:v>
                </c:pt>
                <c:pt idx="4">
                  <c:v>46</c:v>
                </c:pt>
                <c:pt idx="5">
                  <c:v>52</c:v>
                </c:pt>
                <c:pt idx="6" formatCode="_ * #,##0_ ;_ * \-#,##0_ ;_ * &quot;-&quot;??_ ;_ @_ ">
                  <c:v>59.784999999999997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Conso. totale en TWh (est.)</c:v>
                </c:pt>
              </c:strCache>
            </c:strRef>
          </c:tx>
          <c:spPr>
            <a:ln w="53975">
              <a:solidFill>
                <a:schemeClr val="accent1"/>
              </a:solidFill>
              <a:prstDash val="sysDash"/>
            </a:ln>
          </c:spPr>
          <c:marker>
            <c:symbol val="none"/>
          </c:marker>
          <c:cat>
            <c:numRef>
              <c:f>Feuil1!$A$2:$A$10</c:f>
              <c:numCache>
                <c:formatCode>General</c:formatCode>
                <c:ptCount val="9"/>
                <c:pt idx="0">
                  <c:v>1950</c:v>
                </c:pt>
                <c:pt idx="1">
                  <c:v>1960</c:v>
                </c:pt>
                <c:pt idx="2">
                  <c:v>1970</c:v>
                </c:pt>
                <c:pt idx="3">
                  <c:v>1980</c:v>
                </c:pt>
                <c:pt idx="4">
                  <c:v>1990</c:v>
                </c:pt>
                <c:pt idx="5">
                  <c:v>2000</c:v>
                </c:pt>
                <c:pt idx="6">
                  <c:v>2010</c:v>
                </c:pt>
                <c:pt idx="7">
                  <c:v>2020</c:v>
                </c:pt>
                <c:pt idx="8">
                  <c:v>2025</c:v>
                </c:pt>
              </c:numCache>
            </c:numRef>
          </c:cat>
          <c:val>
            <c:numRef>
              <c:f>Feuil1!$C$2:$C$10</c:f>
              <c:numCache>
                <c:formatCode>General</c:formatCode>
                <c:ptCount val="9"/>
                <c:pt idx="6">
                  <c:v>60</c:v>
                </c:pt>
                <c:pt idx="7">
                  <c:v>70</c:v>
                </c:pt>
                <c:pt idx="8">
                  <c:v>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680064"/>
        <c:axId val="60126272"/>
      </c:lineChart>
      <c:catAx>
        <c:axId val="7868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0126272"/>
        <c:crosses val="autoZero"/>
        <c:auto val="1"/>
        <c:lblAlgn val="ctr"/>
        <c:lblOffset val="100"/>
        <c:noMultiLvlLbl val="0"/>
      </c:catAx>
      <c:valAx>
        <c:axId val="60126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680064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0684334597064256"/>
          <c:y val="0.32590964619021418"/>
          <c:w val="0.18389739477009817"/>
          <c:h val="0.199460976592163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09.10.2012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i-energie.ch/" TargetMode="Externa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0"/>
            <a:ext cx="4464496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58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dirty="0" smtClean="0"/>
              <a:t>        Séance d’INFORMATION du 9.10.2012</a:t>
            </a:r>
          </a:p>
          <a:p>
            <a:endParaRPr lang="fr-CH" dirty="0"/>
          </a:p>
          <a:p>
            <a:r>
              <a:rPr lang="fr-CH" dirty="0" smtClean="0"/>
              <a:t>1- Au niveau FEDERAL (JP </a:t>
            </a:r>
            <a:r>
              <a:rPr lang="fr-CH" dirty="0" err="1" smtClean="0"/>
              <a:t>Mérot</a:t>
            </a:r>
            <a:r>
              <a:rPr lang="fr-CH" dirty="0" smtClean="0"/>
              <a:t>)</a:t>
            </a:r>
          </a:p>
          <a:p>
            <a:r>
              <a:rPr lang="fr-CH" dirty="0" smtClean="0"/>
              <a:t>2- Canton de FRIBOURG (JD Savoy)</a:t>
            </a:r>
          </a:p>
          <a:p>
            <a:r>
              <a:rPr lang="fr-CH" dirty="0" smtClean="0"/>
              <a:t>3- Canton de VAUD (</a:t>
            </a:r>
            <a:r>
              <a:rPr lang="fr-CH" dirty="0" err="1" smtClean="0"/>
              <a:t>GPh</a:t>
            </a:r>
            <a:r>
              <a:rPr lang="fr-CH" dirty="0" smtClean="0"/>
              <a:t>. Bolay)</a:t>
            </a:r>
          </a:p>
          <a:p>
            <a:r>
              <a:rPr lang="fr-CH" dirty="0" smtClean="0"/>
              <a:t>4- Quelques arguments (JF Dupont)</a:t>
            </a:r>
          </a:p>
          <a:p>
            <a:r>
              <a:rPr lang="fr-CH" dirty="0" smtClean="0"/>
              <a:t>5-Priorité à l’isolation (</a:t>
            </a:r>
            <a:r>
              <a:rPr lang="fr-CH" dirty="0" err="1" smtClean="0"/>
              <a:t>J.Hempel</a:t>
            </a:r>
            <a:r>
              <a:rPr lang="fr-CH" dirty="0" smtClean="0"/>
              <a:t>)</a:t>
            </a:r>
          </a:p>
          <a:p>
            <a:r>
              <a:rPr lang="fr-CH" dirty="0" smtClean="0"/>
              <a:t>6-Questions /Réponses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4380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1325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81" y="404664"/>
            <a:ext cx="7631430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4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  </a:t>
            </a:r>
          </a:p>
          <a:p>
            <a:pPr marL="0" indent="0">
              <a:buNone/>
            </a:pPr>
            <a:r>
              <a:rPr lang="fr-CH" smtClean="0"/>
              <a:t>Progression annuelle de </a:t>
            </a:r>
            <a:r>
              <a:rPr lang="fr-CH" dirty="0" smtClean="0"/>
              <a:t>la consommation totale d’électricité par décennie en Suisse</a:t>
            </a:r>
          </a:p>
          <a:p>
            <a:pPr marL="0" indent="0">
              <a:buNone/>
            </a:pPr>
            <a:endParaRPr lang="fr-CH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502216"/>
              </p:ext>
            </p:extLst>
          </p:nvPr>
        </p:nvGraphicFramePr>
        <p:xfrm>
          <a:off x="2627784" y="3284984"/>
          <a:ext cx="2418184" cy="2376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9092"/>
                <a:gridCol w="1209092"/>
              </a:tblGrid>
              <a:tr h="475253"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 dirty="0">
                          <a:effectLst/>
                        </a:rPr>
                        <a:t>1960</a:t>
                      </a:r>
                      <a:endParaRPr lang="fr-CH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>
                          <a:effectLst/>
                        </a:rPr>
                        <a:t>4.60%</a:t>
                      </a:r>
                      <a:endParaRPr lang="fr-CH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5253"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 dirty="0">
                          <a:effectLst/>
                        </a:rPr>
                        <a:t>1970</a:t>
                      </a:r>
                      <a:endParaRPr lang="fr-CH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>
                          <a:effectLst/>
                        </a:rPr>
                        <a:t>3.40%</a:t>
                      </a:r>
                      <a:endParaRPr lang="fr-CH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5253"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 dirty="0">
                          <a:effectLst/>
                        </a:rPr>
                        <a:t>1980</a:t>
                      </a:r>
                      <a:endParaRPr lang="fr-CH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>
                          <a:effectLst/>
                        </a:rPr>
                        <a:t>2.80%</a:t>
                      </a:r>
                      <a:endParaRPr lang="fr-CH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5253"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 dirty="0">
                          <a:effectLst/>
                        </a:rPr>
                        <a:t>1990</a:t>
                      </a:r>
                      <a:endParaRPr lang="fr-CH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>
                          <a:effectLst/>
                        </a:rPr>
                        <a:t>1.25%</a:t>
                      </a:r>
                      <a:endParaRPr lang="fr-CH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5253"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 dirty="0">
                          <a:effectLst/>
                        </a:rPr>
                        <a:t>2000</a:t>
                      </a:r>
                      <a:endParaRPr lang="fr-CH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2800" u="none" strike="noStrike" dirty="0">
                          <a:effectLst/>
                        </a:rPr>
                        <a:t>1.40%</a:t>
                      </a:r>
                      <a:endParaRPr lang="fr-CH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69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1026" name="Picture 2" descr="http://upload.wikimedia.org/wikipedia/commons/2/2b/Poucet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537"/>
            <a:ext cx="5832648" cy="544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820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        Séance d’INFORMATION du 9.10.2012</a:t>
            </a:r>
          </a:p>
          <a:p>
            <a:endParaRPr lang="fr-CH" dirty="0" smtClean="0"/>
          </a:p>
          <a:p>
            <a:r>
              <a:rPr lang="fr-CH" dirty="0" smtClean="0"/>
              <a:t>Fribourg : </a:t>
            </a:r>
            <a:r>
              <a:rPr lang="fr-CH" dirty="0" smtClean="0">
                <a:hlinkClick r:id="rId3"/>
              </a:rPr>
              <a:t>www.loi-energie.ch</a:t>
            </a:r>
            <a:endParaRPr lang="fr-CH" dirty="0" smtClean="0"/>
          </a:p>
          <a:p>
            <a:endParaRPr lang="fr-CH" dirty="0" smtClean="0"/>
          </a:p>
          <a:p>
            <a:r>
              <a:rPr lang="fr-CH" dirty="0" smtClean="0"/>
              <a:t>Référendum </a:t>
            </a:r>
            <a:r>
              <a:rPr lang="fr-CH" smtClean="0"/>
              <a:t>contre l’art.15 : 25 nov.2012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275429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87</Words>
  <Application>Microsoft Office PowerPoint</Application>
  <PresentationFormat>Affichage à l'écran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JPP</cp:lastModifiedBy>
  <cp:revision>8</cp:revision>
  <cp:lastPrinted>2012-10-08T17:28:51Z</cp:lastPrinted>
  <dcterms:created xsi:type="dcterms:W3CDTF">2012-10-03T16:43:59Z</dcterms:created>
  <dcterms:modified xsi:type="dcterms:W3CDTF">2012-10-09T13:51:59Z</dcterms:modified>
</cp:coreProperties>
</file>