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7" r:id="rId2"/>
    <p:sldId id="275" r:id="rId3"/>
    <p:sldId id="286" r:id="rId4"/>
    <p:sldId id="287" r:id="rId5"/>
    <p:sldId id="289" r:id="rId6"/>
    <p:sldId id="290" r:id="rId7"/>
    <p:sldId id="288" r:id="rId8"/>
    <p:sldId id="291" r:id="rId9"/>
    <p:sldId id="292" r:id="rId10"/>
    <p:sldId id="293" r:id="rId11"/>
    <p:sldId id="294" r:id="rId12"/>
    <p:sldId id="295" r:id="rId13"/>
    <p:sldId id="297" r:id="rId14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chemeClr val="tx1"/>
    </p:penClr>
  </p:showPr>
  <p:clrMru>
    <a:srgbClr val="E5405D"/>
    <a:srgbClr val="FC012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57688"/>
            <a:ext cx="5029200" cy="38687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de texte du masque</a:t>
            </a:r>
          </a:p>
          <a:p>
            <a:pPr lvl="1"/>
            <a:r>
              <a:rPr lang="fr-FR" smtClean="0"/>
              <a:t>Second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91300" y="381000"/>
            <a:ext cx="2019300" cy="57150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3400" y="381000"/>
            <a:ext cx="5905500" cy="57150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6336704" cy="685800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3400" y="1524000"/>
            <a:ext cx="39624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9624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467544" y="1066800"/>
            <a:ext cx="7416824" cy="12995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188640"/>
            <a:ext cx="7416824" cy="685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>
            <a:outerShdw dist="28398" dir="1593903" algn="ctr" rotWithShape="0">
              <a:schemeClr val="folHlink"/>
            </a:outerShdw>
          </a:effectLst>
        </p:spPr>
        <p:txBody>
          <a:bodyPr vert="horz" wrap="non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Cliquez pour modifier le style de titre du masque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1484784"/>
            <a:ext cx="8077200" cy="457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dirty="0" smtClean="0"/>
              <a:t>Premier niveau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323528" y="6381328"/>
            <a:ext cx="1143000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spAutoFit/>
          </a:bodyPr>
          <a:lstStyle/>
          <a:p>
            <a:pPr defTabSz="762000"/>
            <a:fld id="{FDA93EA1-B7BC-4498-872F-871379613800}" type="datetime3">
              <a:rPr lang="fr-FR" sz="1000">
                <a:latin typeface="Arial" charset="0"/>
              </a:rPr>
              <a:pPr defTabSz="762000"/>
              <a:t>08.10.12</a:t>
            </a:fld>
            <a:endParaRPr lang="fr-FR" sz="1000" dirty="0">
              <a:latin typeface="Arial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8532440" y="6453336"/>
            <a:ext cx="336550" cy="241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defTabSz="762000"/>
            <a:fld id="{155F85E6-E6A3-4D70-AC18-709C5538AFBD}" type="slidenum">
              <a:rPr lang="fr-FR" sz="1000">
                <a:latin typeface="Arial" charset="0"/>
              </a:rPr>
              <a:pPr defTabSz="762000"/>
              <a:t>‹N°›</a:t>
            </a:fld>
            <a:endParaRPr lang="fr-FR" sz="1000" dirty="0">
              <a:latin typeface="Arial" charset="0"/>
            </a:endParaRPr>
          </a:p>
        </p:txBody>
      </p:sp>
      <p:pic>
        <p:nvPicPr>
          <p:cNvPr id="8" name="Image 7" descr="main_blanche_touchez_pas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956376" y="116632"/>
            <a:ext cx="1098160" cy="1777467"/>
          </a:xfrm>
          <a:prstGeom prst="rect">
            <a:avLst/>
          </a:prstGeom>
        </p:spPr>
      </p:pic>
      <p:pic>
        <p:nvPicPr>
          <p:cNvPr id="9" name="Image 8" descr="Logo_ChocElec.jpg"/>
          <p:cNvPicPr>
            <a:picLocks noChangeAspect="1"/>
          </p:cNvPicPr>
          <p:nvPr userDrawn="1"/>
        </p:nvPicPr>
        <p:blipFill>
          <a:blip r:embed="rId14" cstate="print"/>
          <a:stretch>
            <a:fillRect/>
          </a:stretch>
        </p:blipFill>
        <p:spPr>
          <a:xfrm>
            <a:off x="0" y="764704"/>
            <a:ext cx="1619672" cy="47673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r"/>
  </p:transition>
  <p:txStyles>
    <p:titleStyle>
      <a:lvl1pPr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2pPr>
      <a:lvl3pPr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3pPr>
      <a:lvl4pPr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4pPr>
      <a:lvl5pPr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5pPr>
      <a:lvl6pPr marL="457200"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6pPr>
      <a:lvl7pPr marL="914400"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7pPr>
      <a:lvl8pPr marL="1371600"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8pPr>
      <a:lvl9pPr marL="1828800" algn="l" defTabSz="762000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defTabSz="762000" rtl="0" eaLnBrk="0" fontAlgn="base" hangingPunct="0">
        <a:spcBef>
          <a:spcPct val="20000"/>
        </a:spcBef>
        <a:spcAft>
          <a:spcPct val="0"/>
        </a:spcAf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76200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defTabSz="762000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00000"/>
        <a:buChar char="§"/>
        <a:defRPr sz="2200" i="1">
          <a:solidFill>
            <a:schemeClr val="tx1"/>
          </a:solidFill>
          <a:latin typeface="+mn-lt"/>
        </a:defRPr>
      </a:lvl3pPr>
      <a:lvl4pPr marL="16002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defTabSz="762000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556792"/>
            <a:ext cx="7992888" cy="3600400"/>
          </a:xfrm>
          <a:noFill/>
          <a:ln/>
          <a:effectLst/>
        </p:spPr>
        <p:txBody>
          <a:bodyPr wrap="square" lIns="92075" tIns="46038" rIns="92075" bIns="46038" anchor="ctr"/>
          <a:lstStyle/>
          <a:p>
            <a:r>
              <a:rPr lang="fr-FR" sz="4400" dirty="0" smtClean="0"/>
              <a:t>Interdiction des chauffages électriques </a:t>
            </a:r>
            <a:r>
              <a:rPr lang="fr-FR" sz="4400" dirty="0"/>
              <a:t>?</a:t>
            </a:r>
            <a:r>
              <a:rPr lang="fr-FR" sz="4000" dirty="0"/>
              <a:t> </a:t>
            </a:r>
            <a:br>
              <a:rPr lang="fr-FR" sz="4000" dirty="0"/>
            </a:b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4000" dirty="0" smtClean="0"/>
              <a:t>Contexte politique</a:t>
            </a:r>
            <a:br>
              <a:rPr lang="fr-FR" sz="4000" dirty="0" smtClean="0"/>
            </a:b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800" dirty="0" smtClean="0"/>
              <a:t>Mardi 9 octobre 2012, Epalinges</a:t>
            </a:r>
            <a:endParaRPr lang="fr-FR" dirty="0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51920" y="5157192"/>
            <a:ext cx="4724400" cy="1038225"/>
          </a:xfrm>
          <a:noFill/>
          <a:ln/>
        </p:spPr>
        <p:txBody>
          <a:bodyPr lIns="92075" tIns="46038" rIns="92075" bIns="46038"/>
          <a:lstStyle/>
          <a:p>
            <a:pPr algn="l"/>
            <a:r>
              <a:rPr lang="fr-FR" b="1" dirty="0"/>
              <a:t>Bolay Guy-Philippe</a:t>
            </a:r>
            <a:br>
              <a:rPr lang="fr-FR" b="1" dirty="0"/>
            </a:br>
            <a:r>
              <a:rPr lang="fr-FR" sz="2000" b="1" dirty="0" smtClean="0"/>
              <a:t>Député PLR </a:t>
            </a:r>
            <a:r>
              <a:rPr lang="fr-FR" sz="2000" b="1" dirty="0" err="1" smtClean="0"/>
              <a:t>Lavaux</a:t>
            </a:r>
            <a:r>
              <a:rPr lang="fr-FR" sz="2000" b="1" dirty="0" smtClean="0"/>
              <a:t>-Oron</a:t>
            </a:r>
            <a:endParaRPr lang="fr-FR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Politique cantonale (5)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184576"/>
          </a:xfrm>
        </p:spPr>
        <p:txBody>
          <a:bodyPr/>
          <a:lstStyle/>
          <a:p>
            <a:r>
              <a:rPr lang="fr-FR" b="1" dirty="0" smtClean="0"/>
              <a:t>Modification proposée de l’alinéa 4</a:t>
            </a:r>
          </a:p>
          <a:p>
            <a:r>
              <a:rPr lang="fr-FR" sz="2400" dirty="0" smtClean="0"/>
              <a:t>4 Les systèmes de chauffage électrique fixes des bâtiments doivent être </a:t>
            </a:r>
            <a:r>
              <a:rPr lang="fr-FR" sz="2400" dirty="0" smtClean="0">
                <a:solidFill>
                  <a:srgbClr val="FF0000"/>
                </a:solidFill>
              </a:rPr>
              <a:t>remplacés, dans un délai de quinze ans</a:t>
            </a:r>
            <a:r>
              <a:rPr lang="fr-FR" sz="2400" dirty="0" smtClean="0"/>
              <a:t>, à compter de la date d’entrée en vigueur de la présente loi. Le règlement peut prévoir des </a:t>
            </a:r>
            <a:r>
              <a:rPr lang="fr-FR" sz="2400" dirty="0" smtClean="0">
                <a:solidFill>
                  <a:srgbClr val="FF0000"/>
                </a:solidFill>
              </a:rPr>
              <a:t>exceptions</a:t>
            </a:r>
            <a:r>
              <a:rPr lang="fr-FR" sz="2400" dirty="0" smtClean="0"/>
              <a:t> :</a:t>
            </a:r>
          </a:p>
          <a:p>
            <a:r>
              <a:rPr lang="fr-FR" sz="2400" dirty="0" smtClean="0"/>
              <a:t>a)	pour des affectations particulières telles que les </a:t>
            </a:r>
            <a:r>
              <a:rPr lang="fr-FR" sz="2400" dirty="0" smtClean="0">
                <a:solidFill>
                  <a:srgbClr val="FF0000"/>
                </a:solidFill>
              </a:rPr>
              <a:t>églises</a:t>
            </a:r>
            <a:r>
              <a:rPr lang="fr-FR" sz="2400" dirty="0" smtClean="0"/>
              <a:t>, les </a:t>
            </a:r>
            <a:r>
              <a:rPr lang="fr-FR" sz="2400" dirty="0" smtClean="0">
                <a:solidFill>
                  <a:srgbClr val="FF0000"/>
                </a:solidFill>
              </a:rPr>
              <a:t>locaux techniques </a:t>
            </a:r>
            <a:r>
              <a:rPr lang="fr-FR" sz="2400" dirty="0" smtClean="0"/>
              <a:t>ou les </a:t>
            </a:r>
            <a:r>
              <a:rPr lang="fr-FR" sz="2400" dirty="0" smtClean="0">
                <a:solidFill>
                  <a:srgbClr val="FF0000"/>
                </a:solidFill>
              </a:rPr>
              <a:t>abris PC</a:t>
            </a:r>
          </a:p>
          <a:p>
            <a:r>
              <a:rPr lang="fr-FR" sz="2400" dirty="0" smtClean="0"/>
              <a:t>b)	pour des bâtiments ayant procédé à un </a:t>
            </a:r>
            <a:r>
              <a:rPr lang="fr-FR" sz="2400" dirty="0" smtClean="0">
                <a:solidFill>
                  <a:srgbClr val="FF0000"/>
                </a:solidFill>
              </a:rPr>
              <a:t>assainissement énergétique conséquent</a:t>
            </a:r>
            <a:r>
              <a:rPr lang="fr-FR" sz="2400" dirty="0" smtClean="0"/>
              <a:t> au moins équivalent, en termes de consommation, à l’installation d’une pompe à chaleur.</a:t>
            </a:r>
          </a:p>
          <a:p>
            <a:r>
              <a:rPr lang="fr-FR" sz="2400" dirty="0" smtClean="0"/>
              <a:t>c)	pour des propriétaires n’exerçant </a:t>
            </a:r>
            <a:r>
              <a:rPr lang="fr-FR" sz="2400" dirty="0" smtClean="0">
                <a:solidFill>
                  <a:srgbClr val="FF0000"/>
                </a:solidFill>
              </a:rPr>
              <a:t>pas d’activité lucrative </a:t>
            </a:r>
            <a:r>
              <a:rPr lang="fr-FR" sz="2400" dirty="0" smtClean="0"/>
              <a:t>et qui … ne sont </a:t>
            </a:r>
            <a:r>
              <a:rPr lang="fr-FR" sz="2400" dirty="0" smtClean="0">
                <a:solidFill>
                  <a:srgbClr val="FF0000"/>
                </a:solidFill>
              </a:rPr>
              <a:t>pas en mesure de financer </a:t>
            </a:r>
            <a:r>
              <a:rPr lang="fr-FR" sz="2400" dirty="0" smtClean="0"/>
              <a:t>les travaux par leurs propres ressources ou un crédit bancaire. </a:t>
            </a:r>
          </a:p>
          <a:p>
            <a:endParaRPr lang="fr-FR" sz="2400" dirty="0" smtClean="0"/>
          </a:p>
        </p:txBody>
      </p:sp>
    </p:spTree>
  </p:cSld>
  <p:clrMapOvr>
    <a:masterClrMapping/>
  </p:clrMapOvr>
  <p:transition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Politique cantonale (6)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268760"/>
            <a:ext cx="8712968" cy="504056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Elections cantonales 2012, CE à majorité </a:t>
            </a:r>
            <a:br>
              <a:rPr lang="fr-FR" dirty="0" smtClean="0"/>
            </a:br>
            <a:r>
              <a:rPr lang="fr-FR" dirty="0" smtClean="0"/>
              <a:t>de gauche / GC à majorité de droite, mais …</a:t>
            </a:r>
          </a:p>
          <a:p>
            <a:pPr>
              <a:buFont typeface="Arial" pitchFamily="34" charset="0"/>
              <a:buChar char="•"/>
            </a:pPr>
            <a:r>
              <a:rPr lang="fr-CH" dirty="0" smtClean="0"/>
              <a:t>Projet de révision </a:t>
            </a:r>
            <a:r>
              <a:rPr lang="fr-CH" dirty="0" err="1" smtClean="0"/>
              <a:t>LVLEne</a:t>
            </a:r>
            <a:r>
              <a:rPr lang="fr-CH" dirty="0" smtClean="0"/>
              <a:t> prêt pour GC</a:t>
            </a:r>
          </a:p>
          <a:p>
            <a:pPr>
              <a:buFont typeface="Arial" pitchFamily="34" charset="0"/>
              <a:buChar char="•"/>
            </a:pPr>
            <a:r>
              <a:rPr lang="fr-CH" dirty="0" smtClean="0"/>
              <a:t>Stratégie fédérale 2050 connue</a:t>
            </a:r>
          </a:p>
          <a:p>
            <a:pPr>
              <a:buFont typeface="Arial" pitchFamily="34" charset="0"/>
              <a:buChar char="•"/>
            </a:pPr>
            <a:r>
              <a:rPr lang="fr-CH" dirty="0" smtClean="0"/>
              <a:t>Votation à Fribourg, 25 novembre 2012</a:t>
            </a:r>
          </a:p>
          <a:p>
            <a:pPr>
              <a:buFont typeface="Arial" pitchFamily="34" charset="0"/>
              <a:buChar char="•"/>
            </a:pPr>
            <a:r>
              <a:rPr lang="fr-CH" dirty="0" smtClean="0"/>
              <a:t>Commission GC, automne 2012</a:t>
            </a:r>
          </a:p>
          <a:p>
            <a:pPr>
              <a:buFont typeface="Arial" pitchFamily="34" charset="0"/>
              <a:buChar char="•"/>
            </a:pPr>
            <a:r>
              <a:rPr lang="fr-CH" dirty="0" smtClean="0"/>
              <a:t>Traitement en plénum GC, printemps 2013</a:t>
            </a:r>
          </a:p>
          <a:p>
            <a:pPr>
              <a:buFont typeface="Arial" pitchFamily="34" charset="0"/>
              <a:buChar char="•"/>
            </a:pPr>
            <a:r>
              <a:rPr lang="fr-CH" dirty="0" smtClean="0"/>
              <a:t>Référendum, 12’000 signatures en 40 jours</a:t>
            </a:r>
          </a:p>
          <a:p>
            <a:pPr>
              <a:buFont typeface="Arial" pitchFamily="34" charset="0"/>
              <a:buChar char="•"/>
            </a:pPr>
            <a:r>
              <a:rPr lang="fr-CH" dirty="0" smtClean="0"/>
              <a:t>Votation en juin / septembre 2013</a:t>
            </a:r>
            <a:endParaRPr lang="fr-FR" dirty="0" smtClean="0"/>
          </a:p>
          <a:p>
            <a:endParaRPr lang="fr-FR" sz="2400" dirty="0" smtClean="0"/>
          </a:p>
        </p:txBody>
      </p:sp>
    </p:spTree>
  </p:cSld>
  <p:clrMapOvr>
    <a:masterClrMapping/>
  </p:clrMapOvr>
  <p:transition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Axes de lutte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504056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Tout n’est pas perdu, il faut lutter</a:t>
            </a:r>
          </a:p>
          <a:p>
            <a:pPr>
              <a:buFont typeface="Arial" pitchFamily="34" charset="0"/>
              <a:buChar char="•"/>
            </a:pPr>
            <a:r>
              <a:rPr lang="fr-CH" i="1" dirty="0" smtClean="0"/>
              <a:t>Pourquoi </a:t>
            </a:r>
            <a:r>
              <a:rPr lang="fr-CH" i="1" dirty="0" smtClean="0"/>
              <a:t>interdire </a:t>
            </a:r>
            <a:r>
              <a:rPr lang="fr-CH" i="1" dirty="0" smtClean="0"/>
              <a:t>les chauffages électriques </a:t>
            </a:r>
            <a:r>
              <a:rPr lang="fr-CH" i="1" dirty="0" smtClean="0"/>
              <a:t>et pas les jacuzzis </a:t>
            </a:r>
            <a:r>
              <a:rPr lang="fr-CH" i="1" smtClean="0"/>
              <a:t>/ cabines </a:t>
            </a:r>
            <a:r>
              <a:rPr lang="fr-CH" i="1" dirty="0" smtClean="0"/>
              <a:t>de bronzage ?</a:t>
            </a:r>
            <a:endParaRPr lang="fr-CH" i="1" dirty="0" smtClean="0"/>
          </a:p>
          <a:p>
            <a:pPr>
              <a:buFont typeface="Arial" pitchFamily="34" charset="0"/>
              <a:buChar char="•"/>
            </a:pPr>
            <a:r>
              <a:rPr lang="fr-CH" dirty="0" smtClean="0"/>
              <a:t>Il faut montrer notre force / détermination</a:t>
            </a:r>
            <a:endParaRPr lang="fr-FR" sz="2400" dirty="0" smtClean="0"/>
          </a:p>
          <a:p>
            <a:pPr lvl="1">
              <a:buFont typeface="Arial" pitchFamily="34" charset="0"/>
              <a:buChar char="•"/>
            </a:pPr>
            <a:r>
              <a:rPr lang="fr-CH" dirty="0" smtClean="0"/>
              <a:t>Sensibiliser les parlementaires vaudois</a:t>
            </a:r>
          </a:p>
          <a:p>
            <a:pPr lvl="1">
              <a:buFont typeface="Arial" pitchFamily="34" charset="0"/>
              <a:buChar char="•"/>
            </a:pPr>
            <a:r>
              <a:rPr lang="fr-CH" dirty="0" smtClean="0"/>
              <a:t>Elargir notre base de membres / Web / Facebook</a:t>
            </a:r>
          </a:p>
          <a:p>
            <a:pPr lvl="1">
              <a:buFont typeface="Arial" pitchFamily="34" charset="0"/>
              <a:buChar char="•"/>
            </a:pPr>
            <a:r>
              <a:rPr lang="fr-CH" dirty="0" smtClean="0"/>
              <a:t>Trouver des partenaires (CVI, Installateurs, etc.)</a:t>
            </a:r>
          </a:p>
          <a:p>
            <a:pPr lvl="1">
              <a:buFont typeface="Arial" pitchFamily="34" charset="0"/>
              <a:buChar char="•"/>
            </a:pPr>
            <a:r>
              <a:rPr lang="fr-CH" dirty="0" smtClean="0"/>
              <a:t>Faire des propositions intéressantes pour autre solution (technologie, auto-alimentation, etc.)</a:t>
            </a:r>
          </a:p>
          <a:p>
            <a:pPr lvl="1">
              <a:buFont typeface="Arial" pitchFamily="34" charset="0"/>
              <a:buChar char="•"/>
            </a:pPr>
            <a:r>
              <a:rPr lang="fr-CH" dirty="0" smtClean="0"/>
              <a:t>Développer notre argumentation</a:t>
            </a:r>
          </a:p>
        </p:txBody>
      </p:sp>
    </p:spTree>
  </p:cSld>
  <p:clrMapOvr>
    <a:masterClrMapping/>
  </p:clrMapOvr>
  <p:transition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24H_6fevrier201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90915" y="1"/>
            <a:ext cx="4899339" cy="6741368"/>
          </a:xfrm>
        </p:spPr>
      </p:pic>
      <p:sp>
        <p:nvSpPr>
          <p:cNvPr id="6" name="ZoneTexte 5"/>
          <p:cNvSpPr txBox="1"/>
          <p:nvPr/>
        </p:nvSpPr>
        <p:spPr>
          <a:xfrm>
            <a:off x="6660232" y="2348880"/>
            <a:ext cx="214193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H" sz="3200" dirty="0" smtClean="0">
                <a:latin typeface="+mn-lt"/>
              </a:rPr>
              <a:t>Au travail !</a:t>
            </a:r>
          </a:p>
          <a:p>
            <a:endParaRPr lang="fr-CH" sz="3200" dirty="0" smtClean="0">
              <a:latin typeface="+mn-lt"/>
            </a:endParaRPr>
          </a:p>
          <a:p>
            <a:r>
              <a:rPr lang="fr-CH" sz="3200" i="1" dirty="0" smtClean="0">
                <a:latin typeface="+mn-lt"/>
              </a:rPr>
              <a:t>Et merci </a:t>
            </a:r>
            <a:br>
              <a:rPr lang="fr-CH" sz="3200" i="1" dirty="0" smtClean="0">
                <a:latin typeface="+mn-lt"/>
              </a:rPr>
            </a:br>
            <a:r>
              <a:rPr lang="fr-CH" sz="3200" i="1" dirty="0" smtClean="0">
                <a:latin typeface="+mn-lt"/>
              </a:rPr>
              <a:t>pour votre </a:t>
            </a:r>
            <a:br>
              <a:rPr lang="fr-CH" sz="3200" i="1" dirty="0" smtClean="0">
                <a:latin typeface="+mn-lt"/>
              </a:rPr>
            </a:br>
            <a:r>
              <a:rPr lang="fr-CH" sz="3200" i="1" dirty="0" smtClean="0">
                <a:latin typeface="+mn-lt"/>
              </a:rPr>
              <a:t>attention </a:t>
            </a:r>
            <a:endParaRPr lang="fr-FR" sz="3200" i="1" dirty="0">
              <a:latin typeface="+mn-lt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Origine : Fukushima</a:t>
            </a:r>
            <a:endParaRPr lang="fr-FR" dirty="0"/>
          </a:p>
        </p:txBody>
      </p:sp>
      <p:pic>
        <p:nvPicPr>
          <p:cNvPr id="5" name="Image 4" descr="carte_fukushim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1268760"/>
            <a:ext cx="4667250" cy="4210050"/>
          </a:xfrm>
          <a:prstGeom prst="rect">
            <a:avLst/>
          </a:prstGeom>
        </p:spPr>
      </p:pic>
      <p:pic>
        <p:nvPicPr>
          <p:cNvPr id="6" name="Image 5" descr="explosion_fukushim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11960" y="1916832"/>
            <a:ext cx="4410075" cy="2486025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Politique fédérale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48245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CH" dirty="0" smtClean="0"/>
              <a:t>2010 : projet de renouvellement des centrales nucléaires suisses</a:t>
            </a:r>
          </a:p>
          <a:p>
            <a:pPr>
              <a:buFont typeface="Arial" pitchFamily="34" charset="0"/>
              <a:buChar char="•"/>
            </a:pPr>
            <a:r>
              <a:rPr lang="fr-CH" dirty="0" smtClean="0"/>
              <a:t>14 mars 2011 : suspension des procédures par Mme </a:t>
            </a:r>
            <a:r>
              <a:rPr lang="fr-CH" dirty="0" err="1" smtClean="0"/>
              <a:t>Leuthard</a:t>
            </a:r>
            <a:endParaRPr lang="fr-CH" dirty="0" smtClean="0"/>
          </a:p>
          <a:p>
            <a:pPr>
              <a:buFont typeface="Arial" pitchFamily="34" charset="0"/>
              <a:buChar char="•"/>
            </a:pPr>
            <a:r>
              <a:rPr lang="fr-CH" dirty="0" smtClean="0"/>
              <a:t>23 mars 2011 : décision d’adapter scénarios de politique énergétique</a:t>
            </a:r>
          </a:p>
          <a:p>
            <a:pPr>
              <a:buFont typeface="Arial" pitchFamily="34" charset="0"/>
              <a:buChar char="•"/>
            </a:pPr>
            <a:r>
              <a:rPr lang="fr-CH" dirty="0" smtClean="0"/>
              <a:t>25 mai / 28 septembre 2011 : le Conseil fédéral puis les Chambres fédérales se prononcent pour un abandon progressif</a:t>
            </a:r>
            <a:endParaRPr lang="fr-FR" dirty="0"/>
          </a:p>
        </p:txBody>
      </p:sp>
    </p:spTree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Politique cantonale (1)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48245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CH" dirty="0" smtClean="0"/>
              <a:t>10 juin 2011 : projet de révision de la </a:t>
            </a:r>
            <a:br>
              <a:rPr lang="fr-CH" dirty="0" smtClean="0"/>
            </a:br>
            <a:r>
              <a:rPr lang="fr-CH" dirty="0" err="1" smtClean="0"/>
              <a:t>CoCEn</a:t>
            </a:r>
            <a:r>
              <a:rPr lang="fr-CH" dirty="0" smtClean="0"/>
              <a:t> et de la Loi cantonale sur l’énergie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Suppression des chauffages électriques d’ici 15 ans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Certificat énergétique obligatoire pour les bâtiments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Amélioration de l’efficience énergétique </a:t>
            </a:r>
            <a:br>
              <a:rPr lang="fr-FR" dirty="0" smtClean="0"/>
            </a:br>
            <a:r>
              <a:rPr lang="fr-FR" dirty="0" smtClean="0"/>
              <a:t>des installations de chauffage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Obligation d’analyse des besoins </a:t>
            </a:r>
            <a:br>
              <a:rPr lang="fr-FR" dirty="0" smtClean="0"/>
            </a:br>
            <a:r>
              <a:rPr lang="fr-FR" dirty="0" smtClean="0"/>
              <a:t>en énergie pour gros consommateurs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Planification énergétique territoriale</a:t>
            </a:r>
          </a:p>
        </p:txBody>
      </p:sp>
      <p:pic>
        <p:nvPicPr>
          <p:cNvPr id="4" name="Image 3" descr="24heures_10juin201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3717032"/>
            <a:ext cx="2118262" cy="2952328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Politique fédérale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48245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CH" dirty="0" smtClean="0"/>
              <a:t>1</a:t>
            </a:r>
            <a:r>
              <a:rPr lang="fr-CH" baseline="30000" dirty="0" smtClean="0"/>
              <a:t>er</a:t>
            </a:r>
            <a:r>
              <a:rPr lang="fr-CH" dirty="0" smtClean="0"/>
              <a:t> décembre 2011 : présentation de la stratégie énergétique 2050, objectifs 2035 :</a:t>
            </a:r>
          </a:p>
          <a:p>
            <a:pPr lvl="1">
              <a:buFont typeface="Arial" pitchFamily="34" charset="0"/>
              <a:buChar char="•"/>
            </a:pPr>
            <a:r>
              <a:rPr lang="fr-CH" dirty="0" smtClean="0"/>
              <a:t>Appareils électriques : objectif de 1 </a:t>
            </a:r>
            <a:r>
              <a:rPr lang="fr-CH" dirty="0" err="1" smtClean="0"/>
              <a:t>TWh</a:t>
            </a:r>
            <a:r>
              <a:rPr lang="fr-CH" dirty="0" smtClean="0"/>
              <a:t> d’économie</a:t>
            </a:r>
          </a:p>
          <a:p>
            <a:pPr lvl="1">
              <a:buFont typeface="Arial" pitchFamily="34" charset="0"/>
              <a:buChar char="•"/>
            </a:pPr>
            <a:r>
              <a:rPr lang="fr-CH" dirty="0" smtClean="0"/>
              <a:t>« </a:t>
            </a:r>
            <a:r>
              <a:rPr lang="fr-CH" i="1" dirty="0" smtClean="0"/>
              <a:t>Une interdiction totale des chauffages électriques n’est toutefois pas prévue; le Conseil fédéral ne l’estime en effet pas réalisable </a:t>
            </a:r>
            <a:r>
              <a:rPr lang="fr-CH" dirty="0" smtClean="0"/>
              <a:t>(ATS, 1.12.2011) »</a:t>
            </a:r>
          </a:p>
          <a:p>
            <a:pPr>
              <a:buFont typeface="Arial" pitchFamily="34" charset="0"/>
              <a:buChar char="•"/>
            </a:pPr>
            <a:r>
              <a:rPr lang="fr-CH" dirty="0" smtClean="0"/>
              <a:t>28 septembre 2012 : ouverture </a:t>
            </a:r>
            <a:br>
              <a:rPr lang="fr-CH" dirty="0" smtClean="0"/>
            </a:br>
            <a:r>
              <a:rPr lang="fr-CH" dirty="0" smtClean="0"/>
              <a:t>consultation sur la stratégie de </a:t>
            </a:r>
            <a:br>
              <a:rPr lang="fr-CH" dirty="0" smtClean="0"/>
            </a:br>
            <a:r>
              <a:rPr lang="fr-CH" dirty="0" smtClean="0"/>
              <a:t>sortie du nucléaire, 90 pages de </a:t>
            </a:r>
            <a:br>
              <a:rPr lang="fr-CH" dirty="0" smtClean="0"/>
            </a:br>
            <a:r>
              <a:rPr lang="fr-CH" dirty="0" smtClean="0"/>
              <a:t>mesures contraignantes</a:t>
            </a:r>
          </a:p>
        </p:txBody>
      </p:sp>
      <p:pic>
        <p:nvPicPr>
          <p:cNvPr id="4" name="Image 3" descr="leuthard_renouvelabl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4293096"/>
            <a:ext cx="1969765" cy="1882349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Politique fédérale 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48245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CH" dirty="0" smtClean="0"/>
              <a:t>Stratégie énergétique 2050</a:t>
            </a:r>
          </a:p>
          <a:p>
            <a:pPr lvl="1">
              <a:buFont typeface="Arial" pitchFamily="34" charset="0"/>
              <a:buChar char="•"/>
            </a:pPr>
            <a:r>
              <a:rPr lang="fr-CH" dirty="0" smtClean="0"/>
              <a:t>Réduction massive consommation des bâtiments, avec des normes contraignantes</a:t>
            </a:r>
          </a:p>
          <a:p>
            <a:pPr lvl="1">
              <a:buFont typeface="Arial" pitchFamily="34" charset="0"/>
              <a:buChar char="•"/>
            </a:pPr>
            <a:r>
              <a:rPr lang="fr-CH" dirty="0" smtClean="0"/>
              <a:t>Autonomie énergétique des bâtiments dès 2020</a:t>
            </a:r>
          </a:p>
          <a:p>
            <a:pPr lvl="1">
              <a:buFont typeface="Arial" pitchFamily="34" charset="0"/>
              <a:buChar char="•"/>
            </a:pPr>
            <a:r>
              <a:rPr lang="fr-CH" dirty="0" smtClean="0"/>
              <a:t>Assainissement des bâtiments antérieurs à 1990</a:t>
            </a:r>
          </a:p>
          <a:p>
            <a:pPr lvl="1">
              <a:buFont typeface="Arial" pitchFamily="34" charset="0"/>
              <a:buChar char="•"/>
            </a:pPr>
            <a:r>
              <a:rPr lang="fr-CH" dirty="0" smtClean="0"/>
              <a:t>Interdiction des chauffages et chauffe-eau électriques dans un délai de 10 ans (env. 2025)</a:t>
            </a:r>
          </a:p>
          <a:p>
            <a:pPr lvl="1">
              <a:buFont typeface="Arial" pitchFamily="34" charset="0"/>
              <a:buChar char="•"/>
            </a:pPr>
            <a:r>
              <a:rPr lang="fr-CH" dirty="0" smtClean="0"/>
              <a:t>Visite obligatoire d’expert immobilier au frais du propriétaire pour inspection périodique</a:t>
            </a:r>
          </a:p>
          <a:p>
            <a:pPr lvl="1">
              <a:buFont typeface="Arial" pitchFamily="34" charset="0"/>
              <a:buChar char="•"/>
            </a:pPr>
            <a:r>
              <a:rPr lang="fr-CH" dirty="0" smtClean="0"/>
              <a:t>Taxes sur l’énergie dès 2020 / Fiscalité écologique</a:t>
            </a:r>
          </a:p>
        </p:txBody>
      </p:sp>
    </p:spTree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Politique cantonale (2)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4824536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fr-CH" b="1" dirty="0" smtClean="0"/>
              <a:t>100 millions </a:t>
            </a:r>
            <a:r>
              <a:rPr lang="fr-CH" dirty="0" smtClean="0"/>
              <a:t>pour amorcer la révolution énergétique (</a:t>
            </a:r>
            <a:r>
              <a:rPr lang="fr-CH" dirty="0" err="1" smtClean="0"/>
              <a:t>réaff</a:t>
            </a:r>
            <a:r>
              <a:rPr lang="fr-CH" dirty="0" smtClean="0"/>
              <a:t>. fonds RPT, début 2012)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Nouvelles énergies renouvelables : 36.1 mios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Recherche et au développement : 12.3 mios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Formation et information : 3.6 mios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Mesures </a:t>
            </a:r>
            <a:r>
              <a:rPr lang="fr-FR" dirty="0" err="1" smtClean="0"/>
              <a:t>compl</a:t>
            </a:r>
            <a:r>
              <a:rPr lang="fr-FR" dirty="0" smtClean="0"/>
              <a:t>., gestion et réserve : 13 mios</a:t>
            </a:r>
          </a:p>
          <a:p>
            <a:pPr lvl="1">
              <a:buFont typeface="Arial" pitchFamily="34" charset="0"/>
              <a:buChar char="•"/>
            </a:pPr>
            <a:r>
              <a:rPr lang="fr-FR" b="1" dirty="0" smtClean="0"/>
              <a:t>Amélioration de l’efficacité énergétique : 35 mios</a:t>
            </a:r>
            <a:r>
              <a:rPr lang="fr-FR" dirty="0" smtClean="0"/>
              <a:t> dont 30 mios pour l’assainissement des bâtiments, dont aide pour remplacement chauffages électriques </a:t>
            </a:r>
            <a:r>
              <a:rPr lang="fr-FR" i="1" dirty="0" smtClean="0"/>
              <a:t>(1200 francs pour les 25’000 logements vaudois)</a:t>
            </a:r>
            <a:endParaRPr lang="fr-FR" b="1" i="1" dirty="0" smtClean="0"/>
          </a:p>
        </p:txBody>
      </p:sp>
    </p:spTree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Politique cantonale (3)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196752"/>
            <a:ext cx="8712968" cy="5184576"/>
          </a:xfrm>
        </p:spPr>
        <p:txBody>
          <a:bodyPr/>
          <a:lstStyle/>
          <a:p>
            <a:r>
              <a:rPr lang="fr-FR" b="1" dirty="0" smtClean="0"/>
              <a:t>Projet de nouvel article 30a </a:t>
            </a:r>
            <a:r>
              <a:rPr lang="fr-FR" b="1" dirty="0" err="1" smtClean="0"/>
              <a:t>LVLEne</a:t>
            </a:r>
            <a:endParaRPr lang="fr-FR" b="1" dirty="0" smtClean="0"/>
          </a:p>
          <a:p>
            <a:r>
              <a:rPr lang="fr-FR" sz="2400" dirty="0" smtClean="0"/>
              <a:t>1 Le montage de </a:t>
            </a:r>
            <a:r>
              <a:rPr lang="fr-FR" sz="2400" dirty="0" smtClean="0">
                <a:solidFill>
                  <a:srgbClr val="FF0000"/>
                </a:solidFill>
              </a:rPr>
              <a:t>chauffages électriques à résistance </a:t>
            </a:r>
            <a:r>
              <a:rPr lang="fr-FR" sz="2400" dirty="0" smtClean="0"/>
              <a:t>pour le chauffage des bâtiments, de l’eau chaude sanitaire, des  terrasses et endroits ouverts est </a:t>
            </a:r>
            <a:r>
              <a:rPr lang="fr-FR" sz="2400" dirty="0" smtClean="0">
                <a:solidFill>
                  <a:srgbClr val="FF0000"/>
                </a:solidFill>
              </a:rPr>
              <a:t>par principe interdit</a:t>
            </a:r>
            <a:r>
              <a:rPr lang="fr-FR" sz="2400" dirty="0" smtClean="0"/>
              <a:t>.</a:t>
            </a:r>
            <a:br>
              <a:rPr lang="fr-FR" sz="2400" dirty="0" smtClean="0"/>
            </a:br>
            <a:r>
              <a:rPr lang="fr-FR" sz="2400" dirty="0" smtClean="0"/>
              <a:t>Des autorisations exceptionnelles peuvent être octroyées. Elles sont définies dans le règlement d’application.</a:t>
            </a:r>
          </a:p>
          <a:p>
            <a:r>
              <a:rPr lang="fr-FR" sz="2400" dirty="0" smtClean="0"/>
              <a:t>2 Les chauffages à résistance de secours ne sont admis que dans une mesure limitée. </a:t>
            </a:r>
          </a:p>
          <a:p>
            <a:r>
              <a:rPr lang="fr-FR" sz="2400" dirty="0" smtClean="0"/>
              <a:t>3 Il est interdit de monter un chauffage électrique fixe à </a:t>
            </a:r>
            <a:r>
              <a:rPr lang="fr-FR" sz="2400" dirty="0" err="1" smtClean="0"/>
              <a:t>résis-tance</a:t>
            </a:r>
            <a:r>
              <a:rPr lang="fr-FR" sz="2400" dirty="0" smtClean="0"/>
              <a:t> comme </a:t>
            </a:r>
            <a:r>
              <a:rPr lang="fr-FR" sz="2400" dirty="0" smtClean="0">
                <a:solidFill>
                  <a:srgbClr val="FF0000"/>
                </a:solidFill>
              </a:rPr>
              <a:t>chauffage d’appoint</a:t>
            </a:r>
            <a:r>
              <a:rPr lang="fr-FR" sz="2400" dirty="0" smtClean="0"/>
              <a:t>. Le règlement peut prévoir des exceptions notamment en lien avec l’eau chaude sanitaire ou lorsque l’installation principale est alimentée majoritairement par des énergies renouvelables.</a:t>
            </a:r>
          </a:p>
        </p:txBody>
      </p:sp>
    </p:spTree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Politique cantonale (4)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340768"/>
            <a:ext cx="8712968" cy="5184576"/>
          </a:xfrm>
        </p:spPr>
        <p:txBody>
          <a:bodyPr/>
          <a:lstStyle/>
          <a:p>
            <a:r>
              <a:rPr lang="fr-FR" b="1" dirty="0" smtClean="0"/>
              <a:t>Projet de nouvel article 30a </a:t>
            </a:r>
            <a:r>
              <a:rPr lang="fr-FR" b="1" dirty="0" err="1" smtClean="0"/>
              <a:t>LVLEne</a:t>
            </a:r>
            <a:endParaRPr lang="fr-FR" b="1" dirty="0" smtClean="0"/>
          </a:p>
          <a:p>
            <a:r>
              <a:rPr lang="fr-FR" sz="2400" dirty="0" smtClean="0"/>
              <a:t>4 Les systèmes de chauffage électrique fixes des bâtiments doivent être </a:t>
            </a:r>
            <a:r>
              <a:rPr lang="fr-FR" sz="2400" dirty="0" smtClean="0">
                <a:solidFill>
                  <a:srgbClr val="FF0000"/>
                </a:solidFill>
              </a:rPr>
              <a:t>remplacés, dans un délai de quinze ans</a:t>
            </a:r>
            <a:r>
              <a:rPr lang="fr-FR" sz="2400" dirty="0" smtClean="0"/>
              <a:t>, par un système faisant appel à un autre vecteur énergétique. Le Conseil d’Etat peut prévoir des mesures d’encouragement lorsque le nouveau vecteur énergétique est basé sur une énergie renouvelable.</a:t>
            </a:r>
          </a:p>
          <a:p>
            <a:r>
              <a:rPr lang="fr-FR" sz="2400" dirty="0" smtClean="0"/>
              <a:t>5 Les alinéas qui précèdent s’appliquent également aux chauffages électriques alimentés par du courant électrique produit en tout ou en partie à l’aide d’énergies renouvelables.</a:t>
            </a:r>
          </a:p>
        </p:txBody>
      </p:sp>
    </p:spTree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modediah.ppt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modediah.ppt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odediah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diah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ediah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diah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diah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diah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ediah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t:\secr1\mrcorr\modediah.ppt</Template>
  <TotalTime>672</TotalTime>
  <Pages>32</Pages>
  <Words>520</Words>
  <Application>Microsoft Office PowerPoint</Application>
  <PresentationFormat>Affichage à l'écran (4:3)</PresentationFormat>
  <Paragraphs>71</Paragraphs>
  <Slides>13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modediah.ppt</vt:lpstr>
      <vt:lpstr>Interdiction des chauffages électriques ?   Contexte politique  Mardi 9 octobre 2012, Epalinges</vt:lpstr>
      <vt:lpstr>Origine : Fukushima</vt:lpstr>
      <vt:lpstr>Politique fédérale (1)</vt:lpstr>
      <vt:lpstr>Politique cantonale (1)</vt:lpstr>
      <vt:lpstr>Politique fédérale (2)</vt:lpstr>
      <vt:lpstr>Politique fédérale (3)</vt:lpstr>
      <vt:lpstr>Politique cantonale (2)</vt:lpstr>
      <vt:lpstr>Politique cantonale (3)</vt:lpstr>
      <vt:lpstr>Politique cantonale (4)</vt:lpstr>
      <vt:lpstr>Politique cantonale (5)</vt:lpstr>
      <vt:lpstr>Politique cantonale (6)</vt:lpstr>
      <vt:lpstr>Axes de lutte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SwissFirms - Présentation générale</dc:title>
  <dc:subject/>
  <dc:creator>G.P. Bolay </dc:creator>
  <cp:keywords/>
  <dc:description/>
  <cp:lastModifiedBy>gpb</cp:lastModifiedBy>
  <cp:revision>71</cp:revision>
  <cp:lastPrinted>1999-11-16T08:24:30Z</cp:lastPrinted>
  <dcterms:created xsi:type="dcterms:W3CDTF">1998-09-24T12:46:24Z</dcterms:created>
  <dcterms:modified xsi:type="dcterms:W3CDTF">2012-10-08T10:22:48Z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info@swissfirms.ch</vt:lpwstr>
  </property>
  <property fmtid="{D5CDD505-2E9C-101B-9397-08002B2CF9AE}" pid="8" name="HomePage">
    <vt:lpwstr>http://www.swissfirms.ch</vt:lpwstr>
  </property>
  <property fmtid="{D5CDD505-2E9C-101B-9397-08002B2CF9AE}" pid="9" name="Other">
    <vt:lpwstr>Présentation générale de SWISSFIRMS aux membres CCI (démonstration générale)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2</vt:i4>
  </property>
  <property fmtid="{D5CDD505-2E9C-101B-9397-08002B2CF9AE}" pid="21" name="OutputDir">
    <vt:lpwstr>C:\SiteWeb\gfu\fr\fr_doc\Aide\Present</vt:lpwstr>
  </property>
</Properties>
</file>