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1" r:id="rId2"/>
    <p:sldId id="262" r:id="rId3"/>
    <p:sldId id="271" r:id="rId4"/>
    <p:sldId id="281" r:id="rId5"/>
    <p:sldId id="282" r:id="rId6"/>
    <p:sldId id="277" r:id="rId7"/>
    <p:sldId id="280" r:id="rId8"/>
    <p:sldId id="279" r:id="rId9"/>
    <p:sldId id="278" r:id="rId10"/>
    <p:sldId id="272" r:id="rId11"/>
    <p:sldId id="273" r:id="rId12"/>
    <p:sldId id="270" r:id="rId13"/>
    <p:sldId id="269" r:id="rId14"/>
    <p:sldId id="284" r:id="rId15"/>
    <p:sldId id="283" r:id="rId16"/>
  </p:sldIdLst>
  <p:sldSz cx="9144000" cy="6858000" type="screen4x3"/>
  <p:notesSz cx="6797675" cy="9874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1C7589D2-1BB2-4554-BCDB-02D4D51932F4}">
          <p14:sldIdLst>
            <p14:sldId id="261"/>
            <p14:sldId id="262"/>
            <p14:sldId id="271"/>
            <p14:sldId id="281"/>
            <p14:sldId id="282"/>
            <p14:sldId id="277"/>
            <p14:sldId id="280"/>
          </p14:sldIdLst>
        </p14:section>
        <p14:section name="Section sans titre" id="{824C9541-7EB4-4D16-8F5E-8C7DA220D258}">
          <p14:sldIdLst>
            <p14:sldId id="279"/>
            <p14:sldId id="278"/>
            <p14:sldId id="272"/>
            <p14:sldId id="273"/>
            <p14:sldId id="270"/>
            <p14:sldId id="269"/>
            <p14:sldId id="284"/>
            <p14:sldId id="28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9C930-7B78-44BD-ADBD-908FC0DD4527}" type="datetimeFigureOut">
              <a:rPr lang="fr-CH" smtClean="0"/>
              <a:t>03.10.2013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213D5-82FF-4F63-AAF9-9E78E5A4B7D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95363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Le Chauffage électrique mérite le Triple A !</a:t>
            </a:r>
            <a:r>
              <a:rPr lang="fr-CH" baseline="0" dirty="0" smtClean="0"/>
              <a:t> 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9723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6348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GREENPEACE  / </a:t>
            </a:r>
            <a:r>
              <a:rPr lang="fr-CH" dirty="0" err="1" smtClean="0"/>
              <a:t>EnDK</a:t>
            </a:r>
            <a:r>
              <a:rPr lang="fr-CH" dirty="0" smtClean="0"/>
              <a:t> Berne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10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2710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11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2710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N’avons pas participé à la consultation sur Stratégie fédérale 2050</a:t>
            </a:r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13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34634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N’avons pas participé à la consultation sur Stratégie fédérale 2050</a:t>
            </a:r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14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34634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03.10.2013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758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03.10.2013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34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03.10.2013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0827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03.10.2013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8689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03.10.2013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5388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03.10.2013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4687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03.10.2013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433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03.10.2013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99686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03.10.2013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7947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03.10.2013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8161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03.10.2013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9157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66AF9-9B2A-4B9B-ADC1-4D93B3A88225}" type="datetimeFigureOut">
              <a:rPr lang="fr-CH" smtClean="0"/>
              <a:t>03.10.2013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5931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PP\Documents\CE 2013\main_blanche_touchez_p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0"/>
            <a:ext cx="4464496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2587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sz="3600" dirty="0" smtClean="0"/>
              <a:t>Nos adversaires:</a:t>
            </a:r>
          </a:p>
          <a:p>
            <a:pPr marL="0" indent="0">
              <a:buNone/>
            </a:pPr>
            <a:r>
              <a:rPr lang="fr-CH" sz="4000" b="1" dirty="0" smtClean="0"/>
              <a:t>Qui est la POULE ? Qui est l’ŒUF ?  </a:t>
            </a:r>
          </a:p>
          <a:p>
            <a:pPr marL="0" indent="0">
              <a:buNone/>
            </a:pPr>
            <a:endParaRPr lang="fr-CH" sz="4000" b="1" dirty="0"/>
          </a:p>
          <a:p>
            <a:pPr marL="0" indent="0">
              <a:buNone/>
            </a:pPr>
            <a:r>
              <a:rPr lang="fr-CH" b="1" u="sng" dirty="0" smtClean="0"/>
              <a:t>Greenpeace</a:t>
            </a:r>
            <a:r>
              <a:rPr lang="fr-CH" b="1" dirty="0" smtClean="0"/>
              <a:t> :2008:Renoncer au chauffage électrique: un bon calcul…   </a:t>
            </a:r>
          </a:p>
          <a:p>
            <a:pPr marL="0" indent="0">
              <a:buNone/>
            </a:pPr>
            <a:r>
              <a:rPr lang="fr-CH" b="1" u="sng" dirty="0" err="1" smtClean="0"/>
              <a:t>EnDK</a:t>
            </a:r>
            <a:r>
              <a:rPr lang="fr-CH" b="1" dirty="0" smtClean="0"/>
              <a:t>  (Berne) : </a:t>
            </a:r>
            <a:r>
              <a:rPr lang="fr-CH" b="1" dirty="0" err="1" smtClean="0"/>
              <a:t>B.Vonlanthen</a:t>
            </a:r>
            <a:r>
              <a:rPr lang="fr-CH" b="1" dirty="0" smtClean="0"/>
              <a:t> (FR), J.de </a:t>
            </a:r>
            <a:r>
              <a:rPr lang="fr-CH" b="1" dirty="0" err="1" smtClean="0"/>
              <a:t>Quattro</a:t>
            </a:r>
            <a:r>
              <a:rPr lang="fr-CH" b="1" dirty="0" smtClean="0"/>
              <a:t> (VD) et les MOPEC       </a:t>
            </a:r>
            <a:endParaRPr lang="fr-CH" b="1" dirty="0"/>
          </a:p>
        </p:txBody>
      </p:sp>
    </p:spTree>
    <p:extLst>
      <p:ext uri="{BB962C8B-B14F-4D97-AF65-F5344CB8AC3E}">
        <p14:creationId xmlns:p14="http://schemas.microsoft.com/office/powerpoint/2010/main" val="1271019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sz="2800" b="1" u="sng" dirty="0" smtClean="0"/>
              <a:t>Conséquences</a:t>
            </a:r>
            <a:r>
              <a:rPr lang="fr-CH" sz="2800" dirty="0" smtClean="0"/>
              <a:t> de l’obligation de remplacer nos CE ? </a:t>
            </a:r>
          </a:p>
          <a:p>
            <a:pPr marL="0" indent="0">
              <a:buNone/>
            </a:pPr>
            <a:endParaRPr lang="fr-CH" sz="3600" dirty="0" smtClean="0"/>
          </a:p>
          <a:p>
            <a:pPr marL="0" indent="0">
              <a:buNone/>
            </a:pPr>
            <a:r>
              <a:rPr lang="fr-CH" sz="3600" dirty="0" smtClean="0"/>
              <a:t>-des travaux coûteux et envahissants</a:t>
            </a:r>
          </a:p>
          <a:p>
            <a:pPr marL="0" indent="0">
              <a:buNone/>
            </a:pPr>
            <a:r>
              <a:rPr lang="fr-CH" sz="3600" dirty="0" smtClean="0"/>
              <a:t>-une perte de valeur immédiate de 15-20% sur le marché immobilier</a:t>
            </a:r>
            <a:endParaRPr lang="fr-CH" sz="3600" dirty="0"/>
          </a:p>
        </p:txBody>
      </p:sp>
    </p:spTree>
    <p:extLst>
      <p:ext uri="{BB962C8B-B14F-4D97-AF65-F5344CB8AC3E}">
        <p14:creationId xmlns:p14="http://schemas.microsoft.com/office/powerpoint/2010/main" val="1240617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sz="4400" dirty="0" smtClean="0"/>
              <a:t>Canton de NEUCHATEL:</a:t>
            </a:r>
          </a:p>
          <a:p>
            <a:pPr marL="0" indent="0">
              <a:buNone/>
            </a:pPr>
            <a:r>
              <a:rPr lang="fr-CH" sz="2400" dirty="0" smtClean="0"/>
              <a:t>Le parlement vote une loi «</a:t>
            </a:r>
            <a:r>
              <a:rPr lang="fr-CH" sz="2400" dirty="0" err="1" smtClean="0"/>
              <a:t>F.Cuche</a:t>
            </a:r>
            <a:r>
              <a:rPr lang="fr-CH" sz="2400" dirty="0" smtClean="0"/>
              <a:t>» jugée trop  contraignante par l’Economie, qui lance, et gagne, un référendum. Mais personne n’a défendu les chauffages électriques. (2% à NE)</a:t>
            </a:r>
          </a:p>
          <a:p>
            <a:pPr marL="0" indent="0">
              <a:buNone/>
            </a:pPr>
            <a:r>
              <a:rPr lang="fr-CH" sz="4400" dirty="0"/>
              <a:t>Canton de </a:t>
            </a:r>
            <a:r>
              <a:rPr lang="fr-CH" sz="4400" dirty="0" smtClean="0"/>
              <a:t>FRIBOURG:</a:t>
            </a:r>
            <a:endParaRPr lang="fr-CH" sz="4400" dirty="0"/>
          </a:p>
          <a:p>
            <a:pPr marL="0" indent="0">
              <a:buNone/>
            </a:pPr>
            <a:r>
              <a:rPr lang="fr-CH" sz="2400" dirty="0" smtClean="0"/>
              <a:t>07.02.2012: le Grand Conseil adopte à l’unanimité une loi habilement négociée avec l’Economie. Le village gaulois des chauffés à l’électricité est Villars/</a:t>
            </a:r>
            <a:r>
              <a:rPr lang="fr-CH" sz="2400" dirty="0" err="1" smtClean="0"/>
              <a:t>Glâne</a:t>
            </a:r>
            <a:r>
              <a:rPr lang="fr-CH" sz="2400" dirty="0" smtClean="0"/>
              <a:t>. Astérix/Savoy gagne le référendum le 25.11.2012. Les 9.3% de CE respirent!  </a:t>
            </a:r>
          </a:p>
        </p:txBody>
      </p:sp>
    </p:spTree>
    <p:extLst>
      <p:ext uri="{BB962C8B-B14F-4D97-AF65-F5344CB8AC3E}">
        <p14:creationId xmlns:p14="http://schemas.microsoft.com/office/powerpoint/2010/main" val="1593718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CH" sz="4400" dirty="0" smtClean="0"/>
              <a:t>Au niveau FEDERAL:</a:t>
            </a:r>
          </a:p>
          <a:p>
            <a:pPr marL="0" indent="0">
              <a:buNone/>
            </a:pPr>
            <a:r>
              <a:rPr lang="fr-CH" sz="2400" dirty="0" smtClean="0"/>
              <a:t>1-Motion 12.3340 adoptée le 24.09.2012 par le Conseil National:</a:t>
            </a:r>
          </a:p>
          <a:p>
            <a:pPr marL="0" indent="0">
              <a:buNone/>
            </a:pPr>
            <a:r>
              <a:rPr lang="fr-CH" sz="2400" dirty="0" smtClean="0"/>
              <a:t>«…demande au conseil fédéral un cadre légal qui permette de remplacer la plupart des chauffages électriques existants par d’autres systèmes de chauffage plus efficaces d’ici 2025»</a:t>
            </a:r>
          </a:p>
          <a:p>
            <a:pPr marL="0" indent="0">
              <a:buNone/>
            </a:pPr>
            <a:endParaRPr lang="fr-CH" sz="2400" dirty="0"/>
          </a:p>
          <a:p>
            <a:pPr marL="0" indent="0">
              <a:buNone/>
            </a:pPr>
            <a:r>
              <a:rPr lang="fr-CH" sz="2400" dirty="0" smtClean="0"/>
              <a:t>2-art 42 du </a:t>
            </a:r>
            <a:r>
              <a:rPr lang="fr-CH" sz="2400" b="1" dirty="0" smtClean="0"/>
              <a:t>projet</a:t>
            </a:r>
            <a:r>
              <a:rPr lang="fr-CH" sz="2400" dirty="0" smtClean="0"/>
              <a:t> du 28. 09.2012 :Loi sur l’énergie (</a:t>
            </a:r>
            <a:r>
              <a:rPr lang="fr-CH" sz="2400" dirty="0" err="1" smtClean="0"/>
              <a:t>Lene</a:t>
            </a:r>
            <a:r>
              <a:rPr lang="fr-CH" sz="2400" dirty="0" smtClean="0"/>
              <a:t>) «l’utilisation rationnelle de l’énergie et le recours aux énergies renouvelables revêtent en général un intérêt national. Les cantons créent dans leurs législations les conditions-cadre propices à cet égard» </a:t>
            </a:r>
            <a:endParaRPr lang="fr-CH" sz="2400" dirty="0"/>
          </a:p>
        </p:txBody>
      </p:sp>
    </p:spTree>
    <p:extLst>
      <p:ext uri="{BB962C8B-B14F-4D97-AF65-F5344CB8AC3E}">
        <p14:creationId xmlns:p14="http://schemas.microsoft.com/office/powerpoint/2010/main" val="2368581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sz="4400" dirty="0" smtClean="0"/>
              <a:t> Nos deux CONSEILS :</a:t>
            </a:r>
            <a:endParaRPr lang="fr-CH" sz="4400" dirty="0" smtClean="0"/>
          </a:p>
          <a:p>
            <a:pPr marL="0" indent="0">
              <a:buNone/>
            </a:pPr>
            <a:r>
              <a:rPr lang="fr-CH" sz="2400" dirty="0" smtClean="0"/>
              <a:t>1-Calculez votre </a:t>
            </a:r>
            <a:r>
              <a:rPr lang="fr-CH" sz="2400" b="1" u="sng" dirty="0" smtClean="0"/>
              <a:t>CONSOMMATION annuelle en kWh</a:t>
            </a:r>
            <a:r>
              <a:rPr lang="fr-CH" sz="2400" dirty="0" smtClean="0"/>
              <a:t> et situez-vous par rapport à la moyenne de 16 200 kWh annuels. C’est plus utile  qu’un CECB !</a:t>
            </a:r>
          </a:p>
          <a:p>
            <a:pPr marL="0" indent="0">
              <a:buNone/>
            </a:pPr>
            <a:endParaRPr lang="fr-CH" sz="2400" dirty="0"/>
          </a:p>
          <a:p>
            <a:pPr marL="0" indent="0">
              <a:buNone/>
            </a:pPr>
            <a:endParaRPr lang="fr-CH" sz="2400" dirty="0"/>
          </a:p>
          <a:p>
            <a:pPr marL="0" indent="0">
              <a:buNone/>
            </a:pPr>
            <a:r>
              <a:rPr lang="fr-CH" sz="2400" dirty="0" smtClean="0"/>
              <a:t>2-Réfléchissez à </a:t>
            </a:r>
            <a:r>
              <a:rPr lang="fr-C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votre </a:t>
            </a:r>
            <a:r>
              <a:rPr lang="fr-C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projet à 4-5 ans</a:t>
            </a:r>
            <a:r>
              <a:rPr lang="fr-CH" sz="2400" dirty="0" smtClean="0"/>
              <a:t>: voulez-vous VENDRE votre logement ou continuez à l’habiter ?</a:t>
            </a:r>
            <a:r>
              <a:rPr lang="fr-CH" sz="2400" dirty="0" smtClean="0"/>
              <a:t> Si vous envisagez </a:t>
            </a:r>
            <a:r>
              <a:rPr lang="fr-CH" sz="2400" smtClean="0"/>
              <a:t>de vendre, </a:t>
            </a:r>
            <a:r>
              <a:rPr lang="fr-CH" sz="2400" dirty="0" smtClean="0"/>
              <a:t>sachez que «chauffage électrique» n’est pas du tout tendance…</a:t>
            </a:r>
            <a:endParaRPr lang="fr-CH" sz="2400" dirty="0"/>
          </a:p>
        </p:txBody>
      </p:sp>
    </p:spTree>
    <p:extLst>
      <p:ext uri="{BB962C8B-B14F-4D97-AF65-F5344CB8AC3E}">
        <p14:creationId xmlns:p14="http://schemas.microsoft.com/office/powerpoint/2010/main" val="1370052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/>
          </a:p>
        </p:txBody>
      </p:sp>
      <p:graphicFrame>
        <p:nvGraphicFramePr>
          <p:cNvPr id="13" name="Espace réservé du contenu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852682"/>
              </p:ext>
            </p:extLst>
          </p:nvPr>
        </p:nvGraphicFramePr>
        <p:xfrm>
          <a:off x="395536" y="1916832"/>
          <a:ext cx="7128792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1656184"/>
                <a:gridCol w="2016224"/>
              </a:tblGrid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1" i="0" u="none" strike="noStrike" dirty="0">
                          <a:effectLst/>
                          <a:latin typeface="Times New Roman"/>
                        </a:rPr>
                        <a:t>Décomposition du Prix du </a:t>
                      </a:r>
                      <a:r>
                        <a:rPr lang="fr-CH" sz="1800" b="1" i="0" u="none" strike="noStrike" dirty="0" err="1">
                          <a:effectLst/>
                          <a:latin typeface="Times New Roman"/>
                        </a:rPr>
                        <a:t>kWH</a:t>
                      </a:r>
                      <a:endParaRPr lang="fr-CH" sz="1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effectLst/>
                          <a:latin typeface="Times New Roman"/>
                        </a:rPr>
                        <a:t> 2013  double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effectLst/>
                          <a:latin typeface="Times New Roman"/>
                        </a:rPr>
                        <a:t> </a:t>
                      </a:r>
                      <a:r>
                        <a:rPr lang="fr-CH" sz="1800" b="0" i="0" u="none" strike="noStrike" dirty="0" smtClean="0">
                          <a:effectLst/>
                          <a:latin typeface="Times New Roman"/>
                        </a:rPr>
                        <a:t>             en </a:t>
                      </a:r>
                      <a:r>
                        <a:rPr lang="fr-CH" sz="1800" b="0" i="0" u="none" strike="noStrike" dirty="0"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b"/>
                </a:tc>
              </a:tr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>
                          <a:effectLst/>
                          <a:latin typeface="Times New Roman"/>
                        </a:rPr>
                        <a:t>    -Coût de l' ENERGIE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>
                          <a:effectLst/>
                          <a:latin typeface="Times New Roman"/>
                        </a:rPr>
                        <a:t>     9.20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800" b="0" i="0" u="none" strike="noStrike" dirty="0">
                          <a:effectLst/>
                          <a:latin typeface="Times New Roman"/>
                        </a:rPr>
                        <a:t>44%</a:t>
                      </a:r>
                    </a:p>
                  </a:txBody>
                  <a:tcPr marL="0" marR="0" marT="0" marB="0" anchor="b"/>
                </a:tc>
              </a:tr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effectLst/>
                          <a:latin typeface="Times New Roman"/>
                        </a:rPr>
                        <a:t>    -Coût de l' ACHEMINEMENT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>
                          <a:effectLst/>
                          <a:latin typeface="Times New Roman"/>
                        </a:rPr>
                        <a:t>     7.95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800" b="0" i="0" u="none" strike="noStrike" dirty="0">
                          <a:effectLst/>
                          <a:latin typeface="Times New Roman"/>
                        </a:rPr>
                        <a:t>38%</a:t>
                      </a:r>
                    </a:p>
                  </a:txBody>
                  <a:tcPr marL="0" marR="0" marT="0" marB="0" anchor="b"/>
                </a:tc>
              </a:tr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effectLst/>
                          <a:latin typeface="Times New Roman"/>
                        </a:rPr>
                        <a:t>    -Taxes diverses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effectLst/>
                          <a:latin typeface="Times New Roman"/>
                        </a:rPr>
                        <a:t>     2.48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800" b="0" i="0" u="none" strike="noStrike" dirty="0">
                          <a:effectLst/>
                          <a:latin typeface="Times New Roman"/>
                        </a:rPr>
                        <a:t>12%</a:t>
                      </a:r>
                    </a:p>
                  </a:txBody>
                  <a:tcPr marL="0" marR="0" marT="0" marB="0" anchor="b"/>
                </a:tc>
              </a:tr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effectLst/>
                          <a:latin typeface="Times New Roman"/>
                        </a:rPr>
                        <a:t>    -TVA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effectLst/>
                          <a:latin typeface="Times New Roman"/>
                        </a:rPr>
                        <a:t>     1.47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800" b="0" i="0" u="none" strike="noStrike" dirty="0">
                          <a:effectLst/>
                          <a:latin typeface="Times New Roman"/>
                        </a:rPr>
                        <a:t>7%</a:t>
                      </a:r>
                    </a:p>
                  </a:txBody>
                  <a:tcPr marL="0" marR="0" marT="0" marB="0" anchor="b"/>
                </a:tc>
              </a:tr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1" i="0" u="none" strike="noStrike" dirty="0">
                          <a:effectLst/>
                          <a:latin typeface="Times New Roman"/>
                        </a:rPr>
                        <a:t>    -Coût total du kWh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1" i="0" u="none" strike="noStrike">
                          <a:effectLst/>
                          <a:latin typeface="Times New Roman"/>
                        </a:rPr>
                        <a:t>   21.10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800" b="1" i="0" u="none" strike="noStrike" dirty="0"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3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208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CH" dirty="0" smtClean="0"/>
              <a:t>        Séance d’INFORMATION du  3.10.2013</a:t>
            </a:r>
          </a:p>
          <a:p>
            <a:endParaRPr lang="fr-CH" dirty="0"/>
          </a:p>
          <a:p>
            <a:r>
              <a:rPr lang="fr-CH" dirty="0" smtClean="0"/>
              <a:t>1- Quelques chiffres et rappel des cas de NEUCHATEL, et FRIBOURG  (JP Mérot)</a:t>
            </a:r>
          </a:p>
          <a:p>
            <a:r>
              <a:rPr lang="fr-CH" dirty="0" smtClean="0"/>
              <a:t>2-Canton </a:t>
            </a:r>
            <a:r>
              <a:rPr lang="fr-CH" dirty="0"/>
              <a:t>de VAUD (</a:t>
            </a:r>
            <a:r>
              <a:rPr lang="fr-CH" dirty="0" err="1"/>
              <a:t>GPh</a:t>
            </a:r>
            <a:r>
              <a:rPr lang="fr-CH" dirty="0"/>
              <a:t>. Bolay)</a:t>
            </a:r>
          </a:p>
          <a:p>
            <a:r>
              <a:rPr lang="fr-CH" dirty="0" smtClean="0"/>
              <a:t>3-Au niveau FEDERAL (</a:t>
            </a:r>
            <a:r>
              <a:rPr lang="fr-CH" dirty="0" err="1" smtClean="0"/>
              <a:t>O.Feller</a:t>
            </a:r>
            <a:r>
              <a:rPr lang="fr-CH" dirty="0" smtClean="0"/>
              <a:t>)</a:t>
            </a:r>
          </a:p>
          <a:p>
            <a:r>
              <a:rPr lang="fr-CH" dirty="0" smtClean="0"/>
              <a:t>4-Vos questions / des réponses</a:t>
            </a:r>
          </a:p>
          <a:p>
            <a:r>
              <a:rPr lang="fr-CH" dirty="0" smtClean="0"/>
              <a:t>5- Petite verrée de l’amitié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343802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sz="3600" dirty="0" smtClean="0"/>
              <a:t>Nous sommes </a:t>
            </a:r>
            <a:r>
              <a:rPr lang="fr-CH" sz="4400" b="1" dirty="0" smtClean="0"/>
              <a:t>PRO- ELECTRICITE </a:t>
            </a:r>
            <a:r>
              <a:rPr lang="fr-CH" sz="3600" dirty="0" smtClean="0"/>
              <a:t>!</a:t>
            </a:r>
            <a:endParaRPr lang="fr-CH" sz="3600" dirty="0"/>
          </a:p>
          <a:p>
            <a:pPr marL="0" indent="0">
              <a:buNone/>
            </a:pPr>
            <a:r>
              <a:rPr lang="fr-CH" sz="3600" dirty="0" smtClean="0"/>
              <a:t>   et rien d’autre …</a:t>
            </a:r>
          </a:p>
          <a:p>
            <a:pPr marL="0" indent="0">
              <a:buNone/>
            </a:pPr>
            <a:endParaRPr lang="fr-CH" sz="3600" dirty="0" smtClean="0"/>
          </a:p>
          <a:p>
            <a:pPr marL="0" indent="0">
              <a:buNone/>
            </a:pPr>
            <a:r>
              <a:rPr lang="fr-CH" sz="3600" dirty="0" smtClean="0"/>
              <a:t>L’électrification d’un objet ou d’un outil a toujours été un progrès technique: trains, réfrigérateurs, cuisine …</a:t>
            </a:r>
            <a:endParaRPr lang="fr-CH" sz="3600" dirty="0"/>
          </a:p>
        </p:txBody>
      </p:sp>
    </p:spTree>
    <p:extLst>
      <p:ext uri="{BB962C8B-B14F-4D97-AF65-F5344CB8AC3E}">
        <p14:creationId xmlns:p14="http://schemas.microsoft.com/office/powerpoint/2010/main" val="1467038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36465"/>
              </p:ext>
            </p:extLst>
          </p:nvPr>
        </p:nvGraphicFramePr>
        <p:xfrm>
          <a:off x="467544" y="1700808"/>
          <a:ext cx="7859216" cy="463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843568"/>
                <a:gridCol w="1687056"/>
                <a:gridCol w="1604784"/>
                <a:gridCol w="1275536"/>
              </a:tblGrid>
              <a:tr h="514856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sng" strike="noStrike" dirty="0">
                          <a:effectLst/>
                          <a:latin typeface="Times New Roman"/>
                        </a:rPr>
                        <a:t>Consommation totale en Suisse en 2010</a:t>
                      </a: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CH" sz="1200" b="0" i="0" u="sng" strike="noStrike" dirty="0">
                          <a:effectLst/>
                          <a:latin typeface="Times New Roman"/>
                        </a:rPr>
                        <a:t>ENERGIE  finale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CH" sz="1200" b="0" i="0" u="sng" strike="noStrike" dirty="0">
                          <a:effectLst/>
                          <a:latin typeface="Times New Roman"/>
                        </a:rPr>
                        <a:t> dont ELECTRICITE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</a:tr>
              <a:tr h="514856">
                <a:tc>
                  <a:txBody>
                    <a:bodyPr/>
                    <a:lstStyle/>
                    <a:p>
                      <a:pPr algn="l" fontAlgn="b"/>
                      <a:endParaRPr lang="fr-CH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TWh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en %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TWh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en % </a:t>
                      </a:r>
                    </a:p>
                  </a:txBody>
                  <a:tcPr marL="0" marR="0" marT="0" marB="0" anchor="b"/>
                </a:tc>
              </a:tr>
              <a:tr h="514856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1" i="0" u="none" strike="noStrike" dirty="0">
                          <a:effectLst/>
                          <a:latin typeface="Times New Roman"/>
                        </a:rPr>
                        <a:t>Ménages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75.4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29.8%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      18.62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31.1%</a:t>
                      </a:r>
                    </a:p>
                  </a:txBody>
                  <a:tcPr marL="0" marR="0" marT="0" marB="0" anchor="b"/>
                </a:tc>
              </a:tr>
              <a:tr h="514856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1" i="0" u="none" strike="noStrike" dirty="0">
                          <a:effectLst/>
                          <a:latin typeface="Times New Roman"/>
                        </a:rPr>
                        <a:t>Industries, arts &amp; métiers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200" b="0" i="0" u="none" strike="noStrike">
                          <a:effectLst/>
                          <a:latin typeface="Times New Roman"/>
                        </a:rPr>
                        <a:t>47.5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18.8%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      19.27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32.2%</a:t>
                      </a:r>
                    </a:p>
                  </a:txBody>
                  <a:tcPr marL="0" marR="0" marT="0" marB="0" anchor="b"/>
                </a:tc>
              </a:tr>
              <a:tr h="514856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1" i="0" u="none" strike="noStrike" dirty="0">
                          <a:effectLst/>
                          <a:latin typeface="Times New Roman"/>
                        </a:rPr>
                        <a:t>Services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200" b="0" i="0" u="none" strike="noStrike">
                          <a:effectLst/>
                          <a:latin typeface="Times New Roman"/>
                        </a:rPr>
                        <a:t>41.3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16.3%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      16.03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26.8%</a:t>
                      </a:r>
                    </a:p>
                  </a:txBody>
                  <a:tcPr marL="0" marR="0" marT="0" marB="0" anchor="b"/>
                </a:tc>
              </a:tr>
              <a:tr h="514856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1" i="0" u="none" strike="noStrike" dirty="0">
                          <a:effectLst/>
                          <a:latin typeface="Times New Roman"/>
                        </a:rPr>
                        <a:t>Transports et éclairage public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200" b="0" i="0" u="none" strike="noStrike">
                          <a:effectLst/>
                          <a:latin typeface="Times New Roman"/>
                        </a:rPr>
                        <a:t>85.4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33.7%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        4.86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8.1%</a:t>
                      </a:r>
                    </a:p>
                  </a:txBody>
                  <a:tcPr marL="0" marR="0" marT="0" marB="0" anchor="b"/>
                </a:tc>
              </a:tr>
              <a:tr h="514856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1" i="0" u="none" strike="noStrike" dirty="0">
                          <a:effectLst/>
                          <a:latin typeface="Times New Roman"/>
                        </a:rPr>
                        <a:t>Agriculture et </a:t>
                      </a:r>
                      <a:r>
                        <a:rPr lang="fr-CH" sz="1400" b="1" i="0" u="none" strike="noStrike" dirty="0" err="1">
                          <a:effectLst/>
                          <a:latin typeface="Times New Roman"/>
                        </a:rPr>
                        <a:t>diff.statistique</a:t>
                      </a:r>
                      <a:endParaRPr lang="fr-CH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200" b="0" i="0" u="none" strike="noStrike">
                          <a:effectLst/>
                          <a:latin typeface="Times New Roman"/>
                        </a:rPr>
                        <a:t>3.6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1.4%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        1.02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1.7%</a:t>
                      </a:r>
                    </a:p>
                  </a:txBody>
                  <a:tcPr marL="0" marR="0" marT="0" marB="0" anchor="b"/>
                </a:tc>
              </a:tr>
              <a:tr h="514856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1" i="0" u="none" strike="noStrike" dirty="0">
                          <a:effectLst/>
                          <a:latin typeface="Times New Roman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200" b="0" i="0" u="none" strike="noStrike">
                          <a:effectLst/>
                          <a:latin typeface="Times New Roman"/>
                        </a:rPr>
                        <a:t>253.2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      59.80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100.0%</a:t>
                      </a:r>
                    </a:p>
                  </a:txBody>
                  <a:tcPr marL="0" marR="0" marT="0" marB="0" anchor="b"/>
                </a:tc>
              </a:tr>
              <a:tr h="514856">
                <a:tc>
                  <a:txBody>
                    <a:bodyPr/>
                    <a:lstStyle/>
                    <a:p>
                      <a:pPr algn="l" fontAlgn="b"/>
                      <a:endParaRPr lang="fr-CH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200" b="0" i="0" u="none" strike="noStrike">
                          <a:effectLst/>
                          <a:latin typeface="Times New Roman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200" b="0" i="0" u="none" strike="noStrike" dirty="0">
                          <a:effectLst/>
                          <a:latin typeface="Times New Roman"/>
                        </a:rPr>
                        <a:t>23.6%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196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 smtClean="0"/>
              <a:t>Les grandes ETAPES du CHAUFFAGE :</a:t>
            </a:r>
          </a:p>
          <a:p>
            <a:r>
              <a:rPr lang="fr-CH" dirty="0" smtClean="0"/>
              <a:t>1- Chauffage PONCTUEL</a:t>
            </a:r>
          </a:p>
          <a:p>
            <a:r>
              <a:rPr lang="fr-CH" dirty="0" smtClean="0"/>
              <a:t>2- </a:t>
            </a:r>
            <a:r>
              <a:rPr lang="fr-CH" dirty="0"/>
              <a:t>Chauffage </a:t>
            </a:r>
            <a:r>
              <a:rPr lang="fr-CH" dirty="0" smtClean="0"/>
              <a:t>CENTRAL</a:t>
            </a:r>
          </a:p>
          <a:p>
            <a:r>
              <a:rPr lang="fr-CH" dirty="0"/>
              <a:t>3- </a:t>
            </a:r>
            <a:r>
              <a:rPr lang="fr-CH" dirty="0" smtClean="0"/>
              <a:t>Chauffage ELECTRIQUE DIRECT: années1970</a:t>
            </a:r>
          </a:p>
          <a:p>
            <a:r>
              <a:rPr lang="fr-CH" dirty="0" smtClean="0"/>
              <a:t>4- Pompes à Chaleur: années 1990</a:t>
            </a:r>
          </a:p>
          <a:p>
            <a:r>
              <a:rPr lang="fr-CH" dirty="0" smtClean="0"/>
              <a:t>5- Systèmes énergétiquement neutres</a:t>
            </a:r>
          </a:p>
          <a:p>
            <a:r>
              <a:rPr lang="fr-CH" dirty="0" smtClean="0"/>
              <a:t>6- Systèmes autarciques/autosuffisants</a:t>
            </a:r>
          </a:p>
          <a:p>
            <a:pPr marL="914400" lvl="2" indent="0">
              <a:buNone/>
            </a:pPr>
            <a:endParaRPr lang="fr-CH" dirty="0"/>
          </a:p>
        </p:txBody>
      </p:sp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374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7673423"/>
              </p:ext>
            </p:extLst>
          </p:nvPr>
        </p:nvGraphicFramePr>
        <p:xfrm>
          <a:off x="518863" y="1916830"/>
          <a:ext cx="8229600" cy="4349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6728"/>
                <a:gridCol w="1584176"/>
                <a:gridCol w="1368152"/>
                <a:gridCol w="1810544"/>
              </a:tblGrid>
              <a:tr h="724847">
                <a:tc>
                  <a:txBody>
                    <a:bodyPr/>
                    <a:lstStyle/>
                    <a:p>
                      <a:pPr algn="l" fontAlgn="b"/>
                      <a:r>
                        <a:rPr lang="fr-C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Critère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Electricité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Mazout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</a:t>
                      </a:r>
                    </a:p>
                  </a:txBody>
                  <a:tcPr marL="9525" marR="9525" marT="9525" marB="0" anchor="b"/>
                </a:tc>
              </a:tr>
              <a:tr h="724847">
                <a:tc>
                  <a:txBody>
                    <a:bodyPr/>
                    <a:lstStyle/>
                    <a:p>
                      <a:pPr algn="l" fontAlgn="b"/>
                      <a:endParaRPr lang="fr-CH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24847">
                <a:tc>
                  <a:txBody>
                    <a:bodyPr/>
                    <a:lstStyle/>
                    <a:p>
                      <a:pPr algn="l" fontAlgn="b"/>
                      <a:r>
                        <a:rPr lang="fr-C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Efficacité Energétique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/>
                </a:tc>
              </a:tr>
              <a:tr h="724847">
                <a:tc>
                  <a:txBody>
                    <a:bodyPr/>
                    <a:lstStyle/>
                    <a:p>
                      <a:pPr algn="l" fontAlgn="b"/>
                      <a:r>
                        <a:rPr lang="fr-C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Pollution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</a:tr>
              <a:tr h="724847">
                <a:tc>
                  <a:txBody>
                    <a:bodyPr/>
                    <a:lstStyle/>
                    <a:p>
                      <a:pPr algn="l" fontAlgn="b"/>
                      <a:r>
                        <a:rPr lang="fr-C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Indépendance énergétique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</a:tr>
              <a:tr h="724847">
                <a:tc>
                  <a:txBody>
                    <a:bodyPr/>
                    <a:lstStyle/>
                    <a:p>
                      <a:pPr algn="l" fontAlgn="b"/>
                      <a:r>
                        <a:rPr lang="fr-C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Appréciation finale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BCB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CBB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120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CH" dirty="0" smtClean="0"/>
              <a:t>Les </a:t>
            </a:r>
            <a:r>
              <a:rPr lang="fr-CH" sz="3500" b="1" dirty="0" smtClean="0"/>
              <a:t>3 piliers de la consommation d’énergie</a:t>
            </a:r>
            <a:r>
              <a:rPr lang="fr-CH" dirty="0" smtClean="0"/>
              <a:t> pour le chauffage:</a:t>
            </a:r>
          </a:p>
          <a:p>
            <a:r>
              <a:rPr lang="fr-CH" dirty="0" smtClean="0"/>
              <a:t>1- Facteurs </a:t>
            </a:r>
            <a:r>
              <a:rPr lang="fr-C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externes</a:t>
            </a:r>
            <a:r>
              <a:rPr lang="fr-CH" dirty="0" smtClean="0"/>
              <a:t>: altitude, orientation</a:t>
            </a:r>
          </a:p>
          <a:p>
            <a:r>
              <a:rPr lang="fr-CH" dirty="0" smtClean="0"/>
              <a:t>2- Facteurs </a:t>
            </a:r>
            <a:r>
              <a:rPr lang="fr-CH" b="1" dirty="0" smtClean="0"/>
              <a:t>propres au bâtiment</a:t>
            </a:r>
            <a:r>
              <a:rPr lang="fr-CH" dirty="0" smtClean="0"/>
              <a:t>:</a:t>
            </a:r>
          </a:p>
          <a:p>
            <a:pPr lvl="2"/>
            <a:r>
              <a:rPr lang="fr-CH" dirty="0"/>
              <a:t>a) facteurs actifs: systèmes de production/circulation de chaleur</a:t>
            </a:r>
          </a:p>
          <a:p>
            <a:pPr lvl="2"/>
            <a:r>
              <a:rPr lang="fr-CH" dirty="0"/>
              <a:t>b) facteurs passifs: isolation</a:t>
            </a:r>
          </a:p>
          <a:p>
            <a:pPr lvl="1"/>
            <a:endParaRPr lang="fr-CH" dirty="0" smtClean="0"/>
          </a:p>
          <a:p>
            <a:r>
              <a:rPr lang="fr-CH" dirty="0" smtClean="0"/>
              <a:t>3-Facteurs </a:t>
            </a:r>
            <a:r>
              <a:rPr lang="fr-CH" b="1" dirty="0" smtClean="0"/>
              <a:t>personnels</a:t>
            </a:r>
            <a:r>
              <a:rPr lang="fr-CH" dirty="0" smtClean="0"/>
              <a:t>: habitudes, comportement</a:t>
            </a:r>
          </a:p>
          <a:p>
            <a:pPr lvl="2"/>
            <a:endParaRPr lang="fr-CH" dirty="0"/>
          </a:p>
        </p:txBody>
      </p:sp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534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b="1" dirty="0" smtClean="0"/>
              <a:t>La consommation annuelle totale en kWh pour un logement Tout Electrique</a:t>
            </a:r>
          </a:p>
          <a:p>
            <a:pPr marL="0" indent="0">
              <a:buNone/>
            </a:pPr>
            <a:r>
              <a:rPr lang="fr-CH" b="1" dirty="0" smtClean="0"/>
              <a:t>-</a:t>
            </a:r>
            <a:r>
              <a:rPr lang="fr-CH" sz="3600" b="1" u="sng" dirty="0" smtClean="0"/>
              <a:t>total: 16 237 </a:t>
            </a:r>
            <a:r>
              <a:rPr lang="fr-CH" b="1" dirty="0" smtClean="0"/>
              <a:t> kWh( réel sur 724 cas)</a:t>
            </a:r>
            <a:endParaRPr lang="fr-CH" b="1" dirty="0"/>
          </a:p>
          <a:p>
            <a:pPr marL="0" indent="0">
              <a:buNone/>
            </a:pPr>
            <a:r>
              <a:rPr lang="fr-CH" b="1" dirty="0" smtClean="0"/>
              <a:t>-dont Chauffage: 11200 (moyenne nationale)</a:t>
            </a:r>
          </a:p>
          <a:p>
            <a:pPr marL="0" indent="0">
              <a:buNone/>
            </a:pPr>
            <a:r>
              <a:rPr lang="fr-CH" b="1" dirty="0" smtClean="0"/>
              <a:t>-dont ECS (Eau Chaude Sanitaire): 2000 à 2500: moyenne sur des cas à doubles compteurs</a:t>
            </a:r>
          </a:p>
          <a:p>
            <a:pPr marL="0" indent="0">
              <a:buNone/>
            </a:pPr>
            <a:r>
              <a:rPr lang="fr-CH" b="1" dirty="0" smtClean="0"/>
              <a:t>-dont Ménage(éclairage, cuisine, loisirs):2500/3000 kWh, par différence.</a:t>
            </a:r>
            <a:endParaRPr lang="fr-CH" b="1" dirty="0"/>
          </a:p>
        </p:txBody>
      </p:sp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153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327888"/>
              </p:ext>
            </p:extLst>
          </p:nvPr>
        </p:nvGraphicFramePr>
        <p:xfrm>
          <a:off x="827584" y="1484783"/>
          <a:ext cx="7416824" cy="52565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2604"/>
                <a:gridCol w="1302148"/>
                <a:gridCol w="1345554"/>
                <a:gridCol w="1676518"/>
              </a:tblGrid>
              <a:tr h="46635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CH" sz="1600" u="none" strike="noStrike" dirty="0" smtClean="0">
                          <a:effectLst/>
                        </a:rPr>
                        <a:t>Les Flux Thermiques d'une maison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</a:tr>
              <a:tr h="191993"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 smtClean="0">
                          <a:effectLst/>
                        </a:rPr>
                        <a:t>A</a:t>
                      </a:r>
                      <a:r>
                        <a:rPr lang="fr-CH" sz="1600" b="1" u="none" strike="noStrike" dirty="0" smtClean="0">
                          <a:effectLst/>
                        </a:rPr>
                        <a:t>pports de chaleur: en kWh/m2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en % du total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>
                          <a:effectLst/>
                        </a:rPr>
                        <a:t>% du chauffage</a:t>
                      </a:r>
                      <a:endParaRPr lang="fr-CH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 smtClean="0">
                          <a:effectLst/>
                        </a:rPr>
                        <a:t>Interne 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smtClean="0">
                          <a:effectLst/>
                        </a:rPr>
                        <a:t>               20.7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10.9%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Soleil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smtClean="0">
                          <a:effectLst/>
                        </a:rPr>
                        <a:t>               49.1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25.9%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Chauffage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smtClean="0">
                          <a:effectLst/>
                        </a:rPr>
                        <a:t>             119.9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63.2%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100.0%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Total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 smtClean="0">
                          <a:effectLst/>
                        </a:rPr>
                        <a:t>             189.8 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 dirty="0">
                          <a:effectLst/>
                        </a:rPr>
                        <a:t>100.0%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 smtClean="0">
                          <a:effectLst/>
                        </a:rPr>
                        <a:t>            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Pertes de chaleur en </a:t>
                      </a:r>
                      <a:r>
                        <a:rPr lang="fr-CH" sz="1600" b="1" u="none" strike="noStrike" dirty="0" smtClean="0">
                          <a:effectLst/>
                        </a:rPr>
                        <a:t>kWh/m2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Pertes techniques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smtClean="0">
                          <a:effectLst/>
                        </a:rPr>
                        <a:t>               23.9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12.6%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Rejets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smtClean="0">
                          <a:effectLst/>
                        </a:rPr>
                        <a:t>               16.7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8.8%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Pertes par: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 smtClean="0">
                          <a:effectLst/>
                        </a:rPr>
                        <a:t>                  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    toit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smtClean="0">
                          <a:effectLst/>
                        </a:rPr>
                        <a:t>               18.1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9.5%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15.1%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    parois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smtClean="0">
                          <a:effectLst/>
                        </a:rPr>
                        <a:t>               23.2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12.2%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19.3%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    fenêtres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smtClean="0">
                          <a:effectLst/>
                        </a:rPr>
                        <a:t>               39.9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21.0%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b="1" u="none" strike="noStrike" dirty="0">
                          <a:effectLst/>
                        </a:rPr>
                        <a:t>33.3%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    aération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smtClean="0">
                          <a:effectLst/>
                        </a:rPr>
                        <a:t>               20.4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10.8%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17.0%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    planchers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 smtClean="0">
                          <a:effectLst/>
                        </a:rPr>
                        <a:t>               47.4 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 dirty="0">
                          <a:effectLst/>
                        </a:rPr>
                        <a:t>25.0%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b="1" u="none" strike="noStrike" dirty="0">
                          <a:effectLst/>
                        </a:rPr>
                        <a:t>39.5%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1993"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u="none" strike="noStrike" dirty="0">
                          <a:effectLst/>
                        </a:rPr>
                        <a:t>ctrl</a:t>
                      </a:r>
                      <a:endParaRPr lang="fr-C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1993"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1993">
                <a:tc gridSpan="3">
                  <a:txBody>
                    <a:bodyPr/>
                    <a:lstStyle/>
                    <a:p>
                      <a:pPr algn="l" fontAlgn="b"/>
                      <a:endParaRPr lang="fr-C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1993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Source:</a:t>
                      </a:r>
                      <a:r>
                        <a:rPr lang="fr-CH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rapport </a:t>
                      </a:r>
                      <a:r>
                        <a:rPr lang="fr-CH" sz="1100" b="0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Weinmann</a:t>
                      </a:r>
                      <a:r>
                        <a:rPr lang="fr-CH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pour  la  Fontaine  à Echallens</a:t>
                      </a:r>
                      <a:endParaRPr lang="fr-C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001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829</Words>
  <Application>Microsoft Office PowerPoint</Application>
  <PresentationFormat>Affichage à l'écran (4:3)</PresentationFormat>
  <Paragraphs>189</Paragraphs>
  <Slides>15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JPP</dc:creator>
  <cp:lastModifiedBy>JPM</cp:lastModifiedBy>
  <cp:revision>38</cp:revision>
  <cp:lastPrinted>2012-10-08T17:28:51Z</cp:lastPrinted>
  <dcterms:created xsi:type="dcterms:W3CDTF">2012-10-03T16:43:59Z</dcterms:created>
  <dcterms:modified xsi:type="dcterms:W3CDTF">2013-10-03T14:06:31Z</dcterms:modified>
</cp:coreProperties>
</file>