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62" r:id="rId3"/>
    <p:sldId id="271" r:id="rId4"/>
    <p:sldId id="277" r:id="rId5"/>
    <p:sldId id="280" r:id="rId6"/>
    <p:sldId id="279" r:id="rId7"/>
    <p:sldId id="278" r:id="rId8"/>
    <p:sldId id="276" r:id="rId9"/>
    <p:sldId id="272" r:id="rId10"/>
    <p:sldId id="273" r:id="rId11"/>
    <p:sldId id="270" r:id="rId12"/>
    <p:sldId id="269" r:id="rId13"/>
    <p:sldId id="275" r:id="rId14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61"/>
            <p14:sldId id="262"/>
            <p14:sldId id="271"/>
            <p14:sldId id="277"/>
            <p14:sldId id="280"/>
          </p14:sldIdLst>
        </p14:section>
        <p14:section name="Section sans titre" id="{824C9541-7EB4-4D16-8F5E-8C7DA220D258}">
          <p14:sldIdLst>
            <p14:sldId id="279"/>
            <p14:sldId id="278"/>
            <p14:sldId id="276"/>
            <p14:sldId id="272"/>
            <p14:sldId id="273"/>
            <p14:sldId id="270"/>
            <p14:sldId id="269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Le Chauffage électrique mérite le Triple A !</a:t>
            </a:r>
            <a:r>
              <a:rPr lang="fr-CH" baseline="0" dirty="0" smtClean="0"/>
              <a:t> 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723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34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GREENPEACE  / </a:t>
            </a:r>
            <a:r>
              <a:rPr lang="fr-CH" dirty="0" err="1" smtClean="0"/>
              <a:t>EnDK</a:t>
            </a:r>
            <a:r>
              <a:rPr lang="fr-CH" dirty="0" smtClean="0"/>
              <a:t> Berne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N’avons pas participé à la consultation sur Stratégie fédérale 2050</a:t>
            </a:r>
          </a:p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16.05.2013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0"/>
            <a:ext cx="4464496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8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2800" b="1" u="sng" dirty="0" smtClean="0"/>
              <a:t>Conséquences</a:t>
            </a:r>
            <a:r>
              <a:rPr lang="fr-CH" sz="2800" dirty="0" smtClean="0"/>
              <a:t> de l’obligation de remplacer nos CE ? 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r>
              <a:rPr lang="fr-CH" sz="3600" dirty="0" smtClean="0"/>
              <a:t>-des travaux coûteux et envahissants</a:t>
            </a:r>
          </a:p>
          <a:p>
            <a:pPr marL="0" indent="0">
              <a:buNone/>
            </a:pPr>
            <a:r>
              <a:rPr lang="fr-CH" sz="3600" dirty="0" smtClean="0"/>
              <a:t>-une perte de valeur immédiate de 15-20% sur le marché immobilier</a:t>
            </a: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24061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4400" dirty="0" smtClean="0"/>
              <a:t>Canton de NEUCHATEL:</a:t>
            </a:r>
          </a:p>
          <a:p>
            <a:pPr marL="0" indent="0">
              <a:buNone/>
            </a:pPr>
            <a:r>
              <a:rPr lang="fr-CH" sz="2400" dirty="0" smtClean="0"/>
              <a:t>Le parlement vote une loi «</a:t>
            </a:r>
            <a:r>
              <a:rPr lang="fr-CH" sz="2400" dirty="0" err="1" smtClean="0"/>
              <a:t>F.Cuche</a:t>
            </a:r>
            <a:r>
              <a:rPr lang="fr-CH" sz="2400" dirty="0" smtClean="0"/>
              <a:t>» jugée trop  contraignante par l’Economie, qui lance, et gagne, un référendum. Mais personne n’a défendu les chauffages électriques. (2% à NE)</a:t>
            </a:r>
          </a:p>
          <a:p>
            <a:pPr marL="0" indent="0">
              <a:buNone/>
            </a:pPr>
            <a:r>
              <a:rPr lang="fr-CH" sz="4400" dirty="0"/>
              <a:t>Canton de </a:t>
            </a:r>
            <a:r>
              <a:rPr lang="fr-CH" sz="4400" dirty="0" smtClean="0"/>
              <a:t>FRIBOURG:</a:t>
            </a:r>
            <a:endParaRPr lang="fr-CH" sz="4400" dirty="0"/>
          </a:p>
          <a:p>
            <a:pPr marL="0" indent="0">
              <a:buNone/>
            </a:pPr>
            <a:r>
              <a:rPr lang="fr-CH" sz="2400" dirty="0" smtClean="0"/>
              <a:t>07.02.2012: le Grand Conseil adopte à l’unanimité une loi habilement négociée avec l’Economie. Le village gaulois des chauffés à l’électricité est Villars/</a:t>
            </a:r>
            <a:r>
              <a:rPr lang="fr-CH" sz="2400" dirty="0" err="1" smtClean="0"/>
              <a:t>Glâne</a:t>
            </a:r>
            <a:r>
              <a:rPr lang="fr-CH" sz="2400" dirty="0" smtClean="0"/>
              <a:t>. Astérix/Savoy gagne le référendum le 25.11.2012. Les 9.3% de CE respirent!  </a:t>
            </a:r>
          </a:p>
        </p:txBody>
      </p:sp>
    </p:spTree>
    <p:extLst>
      <p:ext uri="{BB962C8B-B14F-4D97-AF65-F5344CB8AC3E}">
        <p14:creationId xmlns:p14="http://schemas.microsoft.com/office/powerpoint/2010/main" val="1593718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/>
              <a:t>Au niveau FEDERAL:</a:t>
            </a:r>
          </a:p>
          <a:p>
            <a:pPr marL="0" indent="0">
              <a:buNone/>
            </a:pPr>
            <a:r>
              <a:rPr lang="fr-CH" sz="2400" dirty="0" smtClean="0"/>
              <a:t>1-Motion 12.3340 adoptée le 24.09.2012 par le Conseil National:</a:t>
            </a:r>
          </a:p>
          <a:p>
            <a:pPr marL="0" indent="0">
              <a:buNone/>
            </a:pPr>
            <a:r>
              <a:rPr lang="fr-CH" sz="2400" dirty="0" smtClean="0"/>
              <a:t>«…demande au conseil fédéral un cadre légal qui permette de remplacer la plupart des chauffages électriques existants par d’autres systèmes de chauffage plus efficaces d’ici 2025»</a:t>
            </a:r>
          </a:p>
          <a:p>
            <a:pPr marL="0" indent="0">
              <a:buNone/>
            </a:pPr>
            <a:endParaRPr lang="fr-CH" sz="2400" dirty="0"/>
          </a:p>
          <a:p>
            <a:pPr marL="0" indent="0">
              <a:buNone/>
            </a:pPr>
            <a:r>
              <a:rPr lang="fr-CH" sz="2400" dirty="0" smtClean="0"/>
              <a:t>2-art 42 du </a:t>
            </a:r>
            <a:r>
              <a:rPr lang="fr-CH" sz="2400" b="1" dirty="0" smtClean="0"/>
              <a:t>projet</a:t>
            </a:r>
            <a:r>
              <a:rPr lang="fr-CH" sz="2400" dirty="0" smtClean="0"/>
              <a:t> du 28. 09.2012 :Loi sur l’énergie (</a:t>
            </a:r>
            <a:r>
              <a:rPr lang="fr-CH" sz="2400" dirty="0" err="1" smtClean="0"/>
              <a:t>Lene</a:t>
            </a:r>
            <a:r>
              <a:rPr lang="fr-CH" sz="2400" dirty="0" smtClean="0"/>
              <a:t>) «l’utilisation rationnelle de l’énergie et le recours aux énergies renouvelables revêtent en général un intérêt national. Les cantons créent dans leurs législations les conditions-cadre propices à cet égard» </a:t>
            </a:r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236858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668022"/>
              </p:ext>
            </p:extLst>
          </p:nvPr>
        </p:nvGraphicFramePr>
        <p:xfrm>
          <a:off x="395536" y="1916832"/>
          <a:ext cx="7128792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1656184"/>
                <a:gridCol w="2016224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Décomposition du Prix du </a:t>
                      </a:r>
                      <a:r>
                        <a:rPr lang="fr-CH" sz="1800" b="1" i="0" u="none" strike="noStrike" dirty="0" err="1">
                          <a:effectLst/>
                          <a:latin typeface="Times New Roman"/>
                        </a:rPr>
                        <a:t>kWH</a:t>
                      </a:r>
                      <a:endParaRPr lang="fr-CH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2013  double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fr-CH" sz="1800" b="0" i="0" u="none" strike="noStrike" dirty="0" smtClean="0">
                          <a:effectLst/>
                          <a:latin typeface="Times New Roman"/>
                        </a:rPr>
                        <a:t>             en </a:t>
                      </a:r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-Coût de l' ENERGIE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 9.20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44%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-Coût de l' ACHEMINEMENT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     7.95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38%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-Taxes diverses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 2.48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12%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-TVA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0" i="0" u="none" strike="noStrike" dirty="0">
                          <a:effectLst/>
                          <a:latin typeface="Times New Roman"/>
                        </a:rPr>
                        <a:t>     1.47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800" b="0" i="0" u="none" strike="noStrike"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0" marR="0" marT="0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    -Coût total du kWh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800" b="1" i="0" u="none" strike="noStrike">
                          <a:effectLst/>
                          <a:latin typeface="Times New Roman"/>
                        </a:rPr>
                        <a:t>   21.10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800" b="1" i="0" u="none" strike="noStrike" dirty="0"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3" name="Imag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6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 smtClean="0"/>
              <a:t>        Séance d’INFORMATION du  14 .05.2013</a:t>
            </a:r>
          </a:p>
          <a:p>
            <a:endParaRPr lang="fr-CH" dirty="0"/>
          </a:p>
          <a:p>
            <a:r>
              <a:rPr lang="fr-CH" dirty="0" smtClean="0"/>
              <a:t>1- Quelques généralités et les cas de NEUCHATEL, et FRIBOURG  (JP Mérot)</a:t>
            </a:r>
          </a:p>
          <a:p>
            <a:r>
              <a:rPr lang="fr-CH" dirty="0" smtClean="0"/>
              <a:t>2-La position de la CVI &amp; celle d’un Conseiller National (</a:t>
            </a:r>
            <a:r>
              <a:rPr lang="fr-CH" dirty="0" err="1" smtClean="0"/>
              <a:t>O.Feller</a:t>
            </a:r>
            <a:r>
              <a:rPr lang="fr-CH" dirty="0" smtClean="0"/>
              <a:t>)</a:t>
            </a:r>
          </a:p>
          <a:p>
            <a:r>
              <a:rPr lang="fr-CH" dirty="0" smtClean="0"/>
              <a:t>3- Canton de VAUD (</a:t>
            </a:r>
            <a:r>
              <a:rPr lang="fr-CH" dirty="0" err="1" smtClean="0"/>
              <a:t>GPh</a:t>
            </a:r>
            <a:r>
              <a:rPr lang="fr-CH" dirty="0" smtClean="0"/>
              <a:t>. Bolay)</a:t>
            </a:r>
          </a:p>
          <a:p>
            <a:r>
              <a:rPr lang="fr-CH" dirty="0" smtClean="0"/>
              <a:t>4- Arguments techniques et énergétiques(JF Dupont)</a:t>
            </a:r>
          </a:p>
          <a:p>
            <a:r>
              <a:rPr lang="fr-CH" dirty="0" smtClean="0"/>
              <a:t>5-Questions /Réponses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380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/>
              <a:t>Nous sommes </a:t>
            </a:r>
            <a:r>
              <a:rPr lang="fr-CH" sz="4400" b="1" dirty="0" smtClean="0"/>
              <a:t>PRO- ELECTRICITE </a:t>
            </a:r>
            <a:r>
              <a:rPr lang="fr-CH" sz="3600" dirty="0" smtClean="0"/>
              <a:t>!</a:t>
            </a:r>
            <a:endParaRPr lang="fr-CH" sz="3600" dirty="0"/>
          </a:p>
          <a:p>
            <a:pPr marL="0" indent="0">
              <a:buNone/>
            </a:pPr>
            <a:r>
              <a:rPr lang="fr-CH" sz="3600" dirty="0" smtClean="0"/>
              <a:t>   et rien d’autre …</a:t>
            </a:r>
          </a:p>
          <a:p>
            <a:pPr marL="0" indent="0">
              <a:buNone/>
            </a:pPr>
            <a:endParaRPr lang="fr-CH" sz="3600" dirty="0" smtClean="0"/>
          </a:p>
          <a:p>
            <a:pPr marL="0" indent="0">
              <a:buNone/>
            </a:pPr>
            <a:r>
              <a:rPr lang="fr-CH" sz="3600" dirty="0" smtClean="0"/>
              <a:t>L’électrification d’un objet ou d’un outil a toujours été un progrès technique: trains, réfrigérateurs, cuisine …</a:t>
            </a: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673423"/>
              </p:ext>
            </p:extLst>
          </p:nvPr>
        </p:nvGraphicFramePr>
        <p:xfrm>
          <a:off x="518863" y="1916830"/>
          <a:ext cx="8229600" cy="4349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1584176"/>
                <a:gridCol w="1368152"/>
                <a:gridCol w="1810544"/>
              </a:tblGrid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Critère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Electricité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Mazout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Efficacité Energétique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Pollution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Indépendance énergétique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</a:tr>
              <a:tr h="724847">
                <a:tc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Appréciation finale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CBB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2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H" dirty="0" smtClean="0"/>
              <a:t>Les </a:t>
            </a:r>
            <a:r>
              <a:rPr lang="fr-CH" sz="3500" b="1" dirty="0" smtClean="0"/>
              <a:t>3 piliers de la consommation d’énergie</a:t>
            </a:r>
            <a:r>
              <a:rPr lang="fr-CH" dirty="0" smtClean="0"/>
              <a:t> pour le chauffage:</a:t>
            </a:r>
          </a:p>
          <a:p>
            <a:r>
              <a:rPr lang="fr-CH" dirty="0" smtClean="0"/>
              <a:t>1- Facteurs </a:t>
            </a:r>
            <a:r>
              <a:rPr lang="fr-C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externes</a:t>
            </a:r>
            <a:r>
              <a:rPr lang="fr-CH" dirty="0" smtClean="0"/>
              <a:t>: altitude, orientation</a:t>
            </a:r>
          </a:p>
          <a:p>
            <a:r>
              <a:rPr lang="fr-CH" dirty="0" smtClean="0"/>
              <a:t>2- Facteurs </a:t>
            </a:r>
            <a:r>
              <a:rPr lang="fr-CH" b="1" dirty="0" smtClean="0"/>
              <a:t>propres au bâtiment</a:t>
            </a:r>
            <a:r>
              <a:rPr lang="fr-CH" dirty="0" smtClean="0"/>
              <a:t>:</a:t>
            </a:r>
          </a:p>
          <a:p>
            <a:pPr lvl="2"/>
            <a:r>
              <a:rPr lang="fr-CH" dirty="0"/>
              <a:t>a) facteurs actifs: systèmes de production/circulation de chaleur</a:t>
            </a:r>
          </a:p>
          <a:p>
            <a:pPr lvl="2"/>
            <a:r>
              <a:rPr lang="fr-CH" dirty="0"/>
              <a:t>b) facteurs passifs: isolation</a:t>
            </a:r>
          </a:p>
          <a:p>
            <a:pPr lvl="1"/>
            <a:endParaRPr lang="fr-CH" dirty="0" smtClean="0"/>
          </a:p>
          <a:p>
            <a:r>
              <a:rPr lang="fr-CH" dirty="0" smtClean="0"/>
              <a:t>3-Facteurs </a:t>
            </a:r>
            <a:r>
              <a:rPr lang="fr-CH" b="1" dirty="0" smtClean="0"/>
              <a:t>personnels</a:t>
            </a:r>
            <a:r>
              <a:rPr lang="fr-CH" dirty="0" smtClean="0"/>
              <a:t>: habitudes, comportement</a:t>
            </a:r>
          </a:p>
          <a:p>
            <a:pPr lvl="2"/>
            <a:endParaRPr lang="fr-CH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3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b="1" dirty="0" smtClean="0"/>
              <a:t>Notre consommation annuelle totale en kWh</a:t>
            </a:r>
          </a:p>
          <a:p>
            <a:pPr marL="0" indent="0">
              <a:buNone/>
            </a:pPr>
            <a:r>
              <a:rPr lang="fr-CH" b="1" dirty="0" smtClean="0"/>
              <a:t>-</a:t>
            </a:r>
            <a:r>
              <a:rPr lang="fr-CH" sz="3600" b="1" u="sng" dirty="0" smtClean="0"/>
              <a:t>total: 16 500</a:t>
            </a:r>
            <a:r>
              <a:rPr lang="fr-CH" b="1" dirty="0" smtClean="0"/>
              <a:t> kWh( réel sur 525 cas)</a:t>
            </a:r>
            <a:endParaRPr lang="fr-CH" b="1" dirty="0"/>
          </a:p>
          <a:p>
            <a:pPr marL="0" indent="0">
              <a:buNone/>
            </a:pPr>
            <a:r>
              <a:rPr lang="fr-CH" b="1" dirty="0" smtClean="0"/>
              <a:t>-dont Chauffage: 11200 (moyenne nationale)</a:t>
            </a:r>
          </a:p>
          <a:p>
            <a:pPr marL="0" indent="0">
              <a:buNone/>
            </a:pPr>
            <a:r>
              <a:rPr lang="fr-CH" b="1" dirty="0" smtClean="0"/>
              <a:t>-dont ECS (Eau Chaude Sanitaire): 2000 à 2500: moyenne sur des cas à doubles compteurs</a:t>
            </a:r>
          </a:p>
          <a:p>
            <a:pPr marL="0" indent="0">
              <a:buNone/>
            </a:pPr>
            <a:r>
              <a:rPr lang="fr-CH" b="1" dirty="0" smtClean="0"/>
              <a:t>-dont Ménage(éclairage, cuisine, loisirs):2800/3300 kWh par différence.</a:t>
            </a:r>
            <a:endParaRPr lang="fr-CH" b="1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5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066368"/>
              </p:ext>
            </p:extLst>
          </p:nvPr>
        </p:nvGraphicFramePr>
        <p:xfrm>
          <a:off x="827584" y="1484783"/>
          <a:ext cx="7416824" cy="5256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604"/>
                <a:gridCol w="1302148"/>
                <a:gridCol w="1345554"/>
                <a:gridCol w="1676518"/>
              </a:tblGrid>
              <a:tr h="46635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600" u="none" strike="noStrike" dirty="0" smtClean="0">
                          <a:effectLst/>
                        </a:rPr>
                        <a:t>Les Flux Thermiques d'une maison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A</a:t>
                      </a:r>
                      <a:r>
                        <a:rPr lang="fr-CH" sz="1600" b="1" u="none" strike="noStrike" dirty="0" smtClean="0">
                          <a:effectLst/>
                        </a:rPr>
                        <a:t>pports de chaleur: en kWh/m2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en % du total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>
                          <a:effectLst/>
                        </a:rPr>
                        <a:t>% du chauffage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Interne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20.7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Soleil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49.1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25.9%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Chauffage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119.9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63.2%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100.0%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Total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189.8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 dirty="0">
                          <a:effectLst/>
                        </a:rPr>
                        <a:t>100.0%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        - 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Pertes de chaleur en </a:t>
                      </a:r>
                      <a:r>
                        <a:rPr lang="fr-CH" sz="1600" b="1" u="none" strike="noStrike" dirty="0" smtClean="0">
                          <a:effectLst/>
                        </a:rPr>
                        <a:t>kWh/m2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Pertes techniques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23.9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12.6%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Rejets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16.7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8.8%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Pertes par: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     -  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0.0%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toit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18.1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9.5%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15.1%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parois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23.2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12.2%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19.3%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fenêtres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39.9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21.0%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33.3%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aération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smtClean="0">
                          <a:effectLst/>
                        </a:rPr>
                        <a:t>               20.4 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10.8%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>
                          <a:effectLst/>
                        </a:rPr>
                        <a:t>17.0%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5351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   planchers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 smtClean="0">
                          <a:effectLst/>
                        </a:rPr>
                        <a:t>               47.4 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 dirty="0">
                          <a:effectLst/>
                        </a:rPr>
                        <a:t>25.0%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600" u="none" strike="noStrike" dirty="0">
                          <a:effectLst/>
                        </a:rPr>
                        <a:t>39.5%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>
                          <a:effectLst/>
                        </a:rPr>
                        <a:t>ctrl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 gridSpan="3"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1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Source:</a:t>
                      </a:r>
                      <a:r>
                        <a:rPr lang="fr-CH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rapport </a:t>
                      </a:r>
                      <a:r>
                        <a:rPr lang="fr-CH" sz="11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Weinmann</a:t>
                      </a:r>
                      <a:r>
                        <a:rPr lang="fr-CH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pour  la  Fontaine  à Echallens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3816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 smtClean="0"/>
              <a:t> En 2010 :</a:t>
            </a:r>
          </a:p>
          <a:p>
            <a:pPr marL="0" indent="0">
              <a:buNone/>
            </a:pPr>
            <a:r>
              <a:rPr lang="fr-CH" dirty="0" smtClean="0"/>
              <a:t>-l’électricité=23,6% de l’énergie  consommée</a:t>
            </a:r>
          </a:p>
          <a:p>
            <a:pPr marL="0" indent="0">
              <a:buNone/>
            </a:pPr>
            <a:r>
              <a:rPr lang="fr-CH" dirty="0" smtClean="0"/>
              <a:t>-le CE = 4,6% de toute l’électricité consommée </a:t>
            </a:r>
            <a:endParaRPr lang="fr-CH" dirty="0"/>
          </a:p>
          <a:p>
            <a:pPr marL="0" indent="0">
              <a:buNone/>
            </a:pPr>
            <a:r>
              <a:rPr lang="fr-CH" dirty="0" smtClean="0"/>
              <a:t>-si tous les CE étaient remplacés par des PAC, le pays économiserait 2,6% d’électricité, soit  0,6% de toute l’énergie:</a:t>
            </a:r>
          </a:p>
          <a:p>
            <a:pPr marL="0" indent="0">
              <a:buNone/>
            </a:pPr>
            <a:r>
              <a:rPr lang="fr-CH" b="1" dirty="0" smtClean="0"/>
              <a:t>                        «Tout ça pour ça ?»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419120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H" sz="3600" dirty="0" smtClean="0"/>
              <a:t>Nos adversaires:</a:t>
            </a:r>
          </a:p>
          <a:p>
            <a:pPr marL="0" indent="0">
              <a:buNone/>
            </a:pPr>
            <a:r>
              <a:rPr lang="fr-CH" sz="4000" b="1" dirty="0" smtClean="0"/>
              <a:t>Qui est la POULE ? Qui est l’ŒUF ?  </a:t>
            </a:r>
          </a:p>
          <a:p>
            <a:pPr marL="0" indent="0">
              <a:buNone/>
            </a:pPr>
            <a:endParaRPr lang="fr-CH" sz="4000" b="1" dirty="0"/>
          </a:p>
          <a:p>
            <a:pPr marL="0" indent="0">
              <a:buNone/>
            </a:pPr>
            <a:r>
              <a:rPr lang="fr-CH" b="1" u="sng" dirty="0" smtClean="0"/>
              <a:t>Greenpeace</a:t>
            </a:r>
            <a:r>
              <a:rPr lang="fr-CH" b="1" dirty="0" smtClean="0"/>
              <a:t> :2008:Renoncer au chauffage électrique: un bon calcul…   </a:t>
            </a:r>
          </a:p>
          <a:p>
            <a:pPr marL="0" indent="0">
              <a:buNone/>
            </a:pPr>
            <a:r>
              <a:rPr lang="fr-CH" b="1" u="sng" dirty="0" err="1" smtClean="0"/>
              <a:t>EnDK</a:t>
            </a:r>
            <a:r>
              <a:rPr lang="fr-CH" b="1" dirty="0" smtClean="0"/>
              <a:t>  (Berne) : </a:t>
            </a:r>
            <a:r>
              <a:rPr lang="fr-CH" b="1" dirty="0" err="1" smtClean="0"/>
              <a:t>B.Vonlanthen</a:t>
            </a:r>
            <a:r>
              <a:rPr lang="fr-CH" b="1" dirty="0" smtClean="0"/>
              <a:t> (FR), J.de </a:t>
            </a:r>
            <a:r>
              <a:rPr lang="fr-CH" b="1" dirty="0" err="1" smtClean="0"/>
              <a:t>Quattro</a:t>
            </a:r>
            <a:r>
              <a:rPr lang="fr-CH" b="1" dirty="0" smtClean="0"/>
              <a:t> (VD) et les MOPEC       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12710190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702</Words>
  <Application>Microsoft Office PowerPoint</Application>
  <PresentationFormat>Affichage à l'écran (4:3)</PresentationFormat>
  <Paragraphs>142</Paragraphs>
  <Slides>13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JPP</cp:lastModifiedBy>
  <cp:revision>32</cp:revision>
  <cp:lastPrinted>2012-10-08T17:28:51Z</cp:lastPrinted>
  <dcterms:created xsi:type="dcterms:W3CDTF">2012-10-03T16:43:59Z</dcterms:created>
  <dcterms:modified xsi:type="dcterms:W3CDTF">2013-05-16T08:19:46Z</dcterms:modified>
</cp:coreProperties>
</file>